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88"/>
  </p:notesMasterIdLst>
  <p:sldIdLst>
    <p:sldId id="256" r:id="rId2"/>
    <p:sldId id="267" r:id="rId3"/>
    <p:sldId id="271" r:id="rId4"/>
    <p:sldId id="272" r:id="rId5"/>
    <p:sldId id="273" r:id="rId6"/>
    <p:sldId id="274" r:id="rId7"/>
    <p:sldId id="275" r:id="rId8"/>
    <p:sldId id="276" r:id="rId9"/>
    <p:sldId id="277" r:id="rId10"/>
    <p:sldId id="270" r:id="rId11"/>
    <p:sldId id="278" r:id="rId12"/>
    <p:sldId id="287" r:id="rId13"/>
    <p:sldId id="257" r:id="rId14"/>
    <p:sldId id="289" r:id="rId15"/>
    <p:sldId id="290" r:id="rId16"/>
    <p:sldId id="291" r:id="rId17"/>
    <p:sldId id="292" r:id="rId18"/>
    <p:sldId id="293" r:id="rId19"/>
    <p:sldId id="294" r:id="rId20"/>
    <p:sldId id="295" r:id="rId21"/>
    <p:sldId id="296" r:id="rId22"/>
    <p:sldId id="258" r:id="rId23"/>
    <p:sldId id="298" r:id="rId24"/>
    <p:sldId id="299" r:id="rId25"/>
    <p:sldId id="300" r:id="rId26"/>
    <p:sldId id="301" r:id="rId27"/>
    <p:sldId id="302" r:id="rId28"/>
    <p:sldId id="303" r:id="rId29"/>
    <p:sldId id="304" r:id="rId30"/>
    <p:sldId id="305" r:id="rId31"/>
    <p:sldId id="306" r:id="rId32"/>
    <p:sldId id="307" r:id="rId33"/>
    <p:sldId id="310" r:id="rId34"/>
    <p:sldId id="309" r:id="rId35"/>
    <p:sldId id="308" r:id="rId36"/>
    <p:sldId id="311" r:id="rId37"/>
    <p:sldId id="316" r:id="rId38"/>
    <p:sldId id="313" r:id="rId39"/>
    <p:sldId id="314" r:id="rId40"/>
    <p:sldId id="268" r:id="rId41"/>
    <p:sldId id="312" r:id="rId42"/>
    <p:sldId id="317" r:id="rId43"/>
    <p:sldId id="318" r:id="rId44"/>
    <p:sldId id="319" r:id="rId45"/>
    <p:sldId id="320" r:id="rId46"/>
    <p:sldId id="321" r:id="rId47"/>
    <p:sldId id="322" r:id="rId48"/>
    <p:sldId id="288" r:id="rId49"/>
    <p:sldId id="324" r:id="rId50"/>
    <p:sldId id="325" r:id="rId51"/>
    <p:sldId id="326" r:id="rId52"/>
    <p:sldId id="327" r:id="rId53"/>
    <p:sldId id="328" r:id="rId54"/>
    <p:sldId id="323"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3" r:id="rId68"/>
    <p:sldId id="342" r:id="rId69"/>
    <p:sldId id="344" r:id="rId70"/>
    <p:sldId id="345" r:id="rId71"/>
    <p:sldId id="329" r:id="rId72"/>
    <p:sldId id="346" r:id="rId73"/>
    <p:sldId id="347" r:id="rId74"/>
    <p:sldId id="350" r:id="rId75"/>
    <p:sldId id="351" r:id="rId76"/>
    <p:sldId id="349" r:id="rId77"/>
    <p:sldId id="348" r:id="rId78"/>
    <p:sldId id="264" r:id="rId79"/>
    <p:sldId id="279" r:id="rId80"/>
    <p:sldId id="315" r:id="rId81"/>
    <p:sldId id="297" r:id="rId82"/>
    <p:sldId id="259" r:id="rId83"/>
    <p:sldId id="260" r:id="rId84"/>
    <p:sldId id="263" r:id="rId85"/>
    <p:sldId id="269" r:id="rId86"/>
    <p:sldId id="265"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100" d="100"/>
          <a:sy n="100" d="100"/>
        </p:scale>
        <p:origin x="-72" y="7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1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34"/>
  <c:chart>
    <c:plotArea>
      <c:layout/>
      <c:barChart>
        <c:barDir val="col"/>
        <c:grouping val="clustered"/>
        <c:ser>
          <c:idx val="0"/>
          <c:order val="0"/>
          <c:tx>
            <c:strRef>
              <c:f>Sheet1!$B$1</c:f>
              <c:strCache>
                <c:ptCount val="1"/>
                <c:pt idx="0">
                  <c:v>First</c:v>
                </c:pt>
              </c:strCache>
            </c:strRef>
          </c:tx>
          <c:cat>
            <c:strRef>
              <c:f>Sheet1!$A$2:$A$5</c:f>
              <c:strCache>
                <c:ptCount val="4"/>
                <c:pt idx="0">
                  <c:v>Test 1</c:v>
                </c:pt>
                <c:pt idx="1">
                  <c:v>Test 2</c:v>
                </c:pt>
                <c:pt idx="2">
                  <c:v>Test 3</c:v>
                </c:pt>
                <c:pt idx="3">
                  <c:v>Test 4</c:v>
                </c:pt>
              </c:strCache>
            </c:strRef>
          </c:cat>
          <c:val>
            <c:numRef>
              <c:f>Sheet1!$B$2:$B$5</c:f>
              <c:numCache>
                <c:formatCode>General</c:formatCode>
                <c:ptCount val="4"/>
                <c:pt idx="0">
                  <c:v>20.399999999999999</c:v>
                </c:pt>
                <c:pt idx="1">
                  <c:v>27.4</c:v>
                </c:pt>
                <c:pt idx="2">
                  <c:v>90</c:v>
                </c:pt>
                <c:pt idx="3">
                  <c:v>20.399999999999999</c:v>
                </c:pt>
              </c:numCache>
            </c:numRef>
          </c:val>
        </c:ser>
        <c:ser>
          <c:idx val="1"/>
          <c:order val="1"/>
          <c:tx>
            <c:strRef>
              <c:f>Sheet1!$C$1</c:f>
              <c:strCache>
                <c:ptCount val="1"/>
                <c:pt idx="0">
                  <c:v>Second</c:v>
                </c:pt>
              </c:strCache>
            </c:strRef>
          </c:tx>
          <c:cat>
            <c:strRef>
              <c:f>Sheet1!$A$2:$A$5</c:f>
              <c:strCache>
                <c:ptCount val="4"/>
                <c:pt idx="0">
                  <c:v>Test 1</c:v>
                </c:pt>
                <c:pt idx="1">
                  <c:v>Test 2</c:v>
                </c:pt>
                <c:pt idx="2">
                  <c:v>Test 3</c:v>
                </c:pt>
                <c:pt idx="3">
                  <c:v>Test 4</c:v>
                </c:pt>
              </c:strCache>
            </c:strRef>
          </c:cat>
          <c:val>
            <c:numRef>
              <c:f>Sheet1!$C$2:$C$5</c:f>
              <c:numCache>
                <c:formatCode>General</c:formatCode>
                <c:ptCount val="4"/>
                <c:pt idx="0">
                  <c:v>30.6</c:v>
                </c:pt>
                <c:pt idx="1">
                  <c:v>38.6</c:v>
                </c:pt>
                <c:pt idx="2">
                  <c:v>34.6</c:v>
                </c:pt>
                <c:pt idx="3">
                  <c:v>31.6</c:v>
                </c:pt>
              </c:numCache>
            </c:numRef>
          </c:val>
        </c:ser>
        <c:ser>
          <c:idx val="2"/>
          <c:order val="2"/>
          <c:tx>
            <c:strRef>
              <c:f>Sheet1!$D$1</c:f>
              <c:strCache>
                <c:ptCount val="1"/>
                <c:pt idx="0">
                  <c:v>Third</c:v>
                </c:pt>
              </c:strCache>
            </c:strRef>
          </c:tx>
          <c:cat>
            <c:strRef>
              <c:f>Sheet1!$A$2:$A$5</c:f>
              <c:strCache>
                <c:ptCount val="4"/>
                <c:pt idx="0">
                  <c:v>Test 1</c:v>
                </c:pt>
                <c:pt idx="1">
                  <c:v>Test 2</c:v>
                </c:pt>
                <c:pt idx="2">
                  <c:v>Test 3</c:v>
                </c:pt>
                <c:pt idx="3">
                  <c:v>Test 4</c:v>
                </c:pt>
              </c:strCache>
            </c:strRef>
          </c:cat>
          <c:val>
            <c:numRef>
              <c:f>Sheet1!$D$2:$D$5</c:f>
              <c:numCache>
                <c:formatCode>General</c:formatCode>
                <c:ptCount val="4"/>
                <c:pt idx="0">
                  <c:v>45.9</c:v>
                </c:pt>
                <c:pt idx="1">
                  <c:v>46.9</c:v>
                </c:pt>
                <c:pt idx="2">
                  <c:v>45</c:v>
                </c:pt>
                <c:pt idx="3">
                  <c:v>43.9</c:v>
                </c:pt>
              </c:numCache>
            </c:numRef>
          </c:val>
        </c:ser>
        <c:axId val="48698496"/>
        <c:axId val="48700032"/>
      </c:barChart>
      <c:catAx>
        <c:axId val="48698496"/>
        <c:scaling>
          <c:orientation val="minMax"/>
        </c:scaling>
        <c:axPos val="b"/>
        <c:tickLblPos val="nextTo"/>
        <c:crossAx val="48700032"/>
        <c:crosses val="autoZero"/>
        <c:auto val="1"/>
        <c:lblAlgn val="ctr"/>
        <c:lblOffset val="100"/>
      </c:catAx>
      <c:valAx>
        <c:axId val="48700032"/>
        <c:scaling>
          <c:orientation val="minMax"/>
        </c:scaling>
        <c:axPos val="l"/>
        <c:majorGridlines/>
        <c:numFmt formatCode="General" sourceLinked="1"/>
        <c:tickLblPos val="nextTo"/>
        <c:crossAx val="48698496"/>
        <c:crosses val="autoZero"/>
        <c:crossBetween val="between"/>
      </c:valAx>
    </c:plotArea>
    <c:legend>
      <c:legendPos val="r"/>
    </c:legend>
    <c:plotVisOnly val="1"/>
    <c:dispBlanksAs val="gap"/>
  </c:chart>
  <c:spPr>
    <a:ln>
      <a:noFill/>
    </a:ln>
  </c:spPr>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34"/>
  <c:chart>
    <c:title/>
    <c:view3D>
      <c:rotX val="30"/>
      <c:perspective val="30"/>
    </c:view3D>
    <c:plotArea>
      <c:layout/>
      <c:pie3DChart>
        <c:varyColors val="1"/>
        <c:ser>
          <c:idx val="0"/>
          <c:order val="0"/>
          <c:tx>
            <c:strRef>
              <c:f>Sheet1!$B$1</c:f>
              <c:strCache>
                <c:ptCount val="1"/>
                <c:pt idx="0">
                  <c:v>Project</c:v>
                </c:pt>
              </c:strCache>
            </c:strRef>
          </c:tx>
          <c:cat>
            <c:strRef>
              <c:f>Sheet1!$A$2:$A$5</c:f>
              <c:strCache>
                <c:ptCount val="4"/>
                <c:pt idx="0">
                  <c:v>Item 1</c:v>
                </c:pt>
                <c:pt idx="1">
                  <c:v>Item 2</c:v>
                </c:pt>
                <c:pt idx="2">
                  <c:v>Item 3</c:v>
                </c:pt>
                <c:pt idx="3">
                  <c:v>Item 4</c:v>
                </c:pt>
              </c:strCache>
            </c:strRef>
          </c:cat>
          <c:val>
            <c:numRef>
              <c:f>Sheet1!$B$2:$B$5</c:f>
              <c:numCache>
                <c:formatCode>General</c:formatCode>
                <c:ptCount val="4"/>
                <c:pt idx="0">
                  <c:v>8.2000000000000011</c:v>
                </c:pt>
                <c:pt idx="1">
                  <c:v>3.2</c:v>
                </c:pt>
                <c:pt idx="2">
                  <c:v>1.4</c:v>
                </c:pt>
                <c:pt idx="3">
                  <c:v>1.2</c:v>
                </c:pt>
              </c:numCache>
            </c:numRef>
          </c:val>
        </c:ser>
      </c:pie3DChart>
    </c:plotArea>
    <c:legend>
      <c:legendPos val="r"/>
    </c:legend>
    <c:plotVisOnly val="1"/>
    <c:dispBlanksAs val="zero"/>
  </c:chart>
  <c:spPr>
    <a:ln>
      <a:noFill/>
    </a:ln>
  </c:spPr>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cs typeface="+mn-cs"/>
              </a:defRPr>
            </a:lvl1pPr>
          </a:lstStyle>
          <a:p>
            <a:pPr>
              <a:defRPr/>
            </a:pPr>
            <a:fld id="{73692213-62BE-449F-B7D1-1CB82463B2E3}" type="datetimeFigureOut">
              <a:rPr lang="en-US"/>
              <a:pPr>
                <a:defRPr/>
              </a:pPr>
              <a:t>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cs typeface="+mn-cs"/>
              </a:defRPr>
            </a:lvl1pPr>
          </a:lstStyle>
          <a:p>
            <a:pPr>
              <a:defRPr/>
            </a:pPr>
            <a:fld id="{8052D081-6D1E-4074-ABCC-FBB11A63A408}"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smtClean="0"/>
          </a:p>
        </p:txBody>
      </p:sp>
      <p:sp>
        <p:nvSpPr>
          <p:cNvPr id="153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EB8EE59-2F45-4AE4-AA46-08D76C5CBF5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Conclusion to course, lecture, et al. </a:t>
            </a:r>
          </a:p>
        </p:txBody>
      </p:sp>
      <p:sp>
        <p:nvSpPr>
          <p:cNvPr id="409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3C6042A-66D1-49EB-B3D9-E724A9CB514C}"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Conclusion to course, lecture, et al. </a:t>
            </a:r>
          </a:p>
        </p:txBody>
      </p:sp>
      <p:sp>
        <p:nvSpPr>
          <p:cNvPr id="430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184FF08-53C5-41F2-9757-437C9B47D070}"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4505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372DE84-500E-496B-968A-A713C255E6E3}"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4710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8156531-F095-4633-92CC-2E5EB4C0CDAB}"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4915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E809FBC-B08A-498B-A794-F59426CACBDB}"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5120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3711522-6409-477B-8054-15A717CD6823}"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5325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E7ED59C-8DED-4861-9921-99A646DAE494}"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5529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B648671-41F8-4E23-B47B-167EAAE53D76}"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5734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40FCFB-D30C-40CD-AFA2-6D319C2E120D}"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5939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196A9BD-7836-4DF5-8E82-2DBD9A7D208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174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A42E68D-000D-45C0-A2D2-2868C1141A4B}"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6144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A7A4B4-C0A8-4DD7-8D7F-3020C1E54072}"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6349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B4E0C1-D545-4003-A422-2DB6DC3818D8}"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6553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AB6F734-A629-4956-B471-15D89340817A}"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6758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6B45F40-8756-4F0D-95FF-9E79AF2B1450}"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6963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8E15CC2-7F57-4E5A-8C2A-6FF5E056D0AB}"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7168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C7E2583-5D2D-431B-BE6C-3DBD5008AEE7}"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7373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39764C-88BA-4B45-B8EE-F4E8300E359A}"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7577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28FBBCB-755D-4E3C-978C-654BDA69EF8D}"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778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64DC6B-4D92-498D-A1F9-660ED7B6959B}"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798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7C3D580-6E5C-40F2-987B-70073E925F9C}"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266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4D77B77-9898-4359-9896-839C0E15B9FC}"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819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54720B9-FB6D-4BB6-8F97-4765516604D5}"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839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DCAB613-7ECA-49D4-8205-C01AE6A23835}" type="slidenum">
              <a:rPr lang="en-US">
                <a:cs typeface="Arial" charset="0"/>
              </a:rPr>
              <a:pPr fontAlgn="base">
                <a:spcBef>
                  <a:spcPct val="0"/>
                </a:spcBef>
                <a:spcAft>
                  <a:spcPct val="0"/>
                </a:spcAft>
              </a:pPr>
              <a:t>38</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8601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75F01E1-0D88-45C7-AC1C-C32F882B3745}"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Objectives for instruction and expected results and/or skills developed from learning. </a:t>
            </a:r>
          </a:p>
        </p:txBody>
      </p:sp>
      <p:sp>
        <p:nvSpPr>
          <p:cNvPr id="880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551583-8563-4071-982E-D4E8FA3C53D5}"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901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64748B2-67B0-4A6D-8914-AC3650040B02}" type="slidenum">
              <a:rPr lang="en-US">
                <a:cs typeface="Arial" charset="0"/>
              </a:rPr>
              <a:pPr fontAlgn="base">
                <a:spcBef>
                  <a:spcPct val="0"/>
                </a:spcBef>
                <a:spcAft>
                  <a:spcPct val="0"/>
                </a:spcAft>
              </a:pPr>
              <a:t>41</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921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7810C9-D314-40E9-A0BB-B369BEA12334}"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942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7DC4863-EF00-402A-85B8-29E06C3CA126}"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9625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1B8125-91E8-4DC9-A1C5-E1274DFE0146}"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9830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F8358A9-DD03-4061-8051-FD72EDF4FEEC}"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0137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6FC727-D39B-41F4-B235-357CF1A8E735}" type="slidenum">
              <a:rPr lang="en-US">
                <a:cs typeface="Arial" charset="0"/>
              </a:rPr>
              <a:pPr fontAlgn="base">
                <a:spcBef>
                  <a:spcPct val="0"/>
                </a:spcBef>
                <a:spcAft>
                  <a:spcPct val="0"/>
                </a:spcAft>
              </a:pPr>
              <a:t>47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286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2DF2292-EC03-4BCE-AA1A-19768E40EB63}"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034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70D34A2-A4C0-4DF8-A7D6-A4EBDC81A9D2}"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054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8068E3-D75B-462D-9468-6DFD6F3EC66D}" type="slidenum">
              <a:rPr lang="en-US">
                <a:cs typeface="Arial" charset="0"/>
              </a:rPr>
              <a:pPr fontAlgn="base">
                <a:spcBef>
                  <a:spcPct val="0"/>
                </a:spcBef>
                <a:spcAft>
                  <a:spcPct val="0"/>
                </a:spcAft>
              </a:pPr>
              <a:t>49</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075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3D3D92-C91B-497E-A14C-0CDAD8FAEE37}" type="slidenum">
              <a:rPr lang="en-US">
                <a:cs typeface="Arial" charset="0"/>
              </a:rPr>
              <a:pPr fontAlgn="base">
                <a:spcBef>
                  <a:spcPct val="0"/>
                </a:spcBef>
                <a:spcAft>
                  <a:spcPct val="0"/>
                </a:spcAft>
              </a:pPr>
              <a:t>50</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1095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11C118-E054-4C82-B8CF-4A8E32A4F67C}" type="slidenum">
              <a:rPr lang="en-US">
                <a:cs typeface="Arial" charset="0"/>
              </a:rPr>
              <a:pPr fontAlgn="base">
                <a:spcBef>
                  <a:spcPct val="0"/>
                </a:spcBef>
                <a:spcAft>
                  <a:spcPct val="0"/>
                </a:spcAft>
              </a:pPr>
              <a:t>51</a:t>
            </a:fld>
            <a:endParaRPr 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1161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358B6DD-7EED-483F-9710-3D4530CF9D2F}" type="slidenum">
              <a:rPr lang="en-US">
                <a:cs typeface="Arial" charset="0"/>
              </a:rPr>
              <a:pPr fontAlgn="base">
                <a:spcBef>
                  <a:spcPct val="0"/>
                </a:spcBef>
                <a:spcAft>
                  <a:spcPct val="0"/>
                </a:spcAft>
              </a:pPr>
              <a:t>52</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136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9BBB51A-60EC-4D57-9783-8CC0C88E1B75}"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157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24C1FB1-7D8E-4DB9-B5CB-F564251582F5}" type="slidenum">
              <a:rPr lang="en-US">
                <a:cs typeface="Arial" charset="0"/>
              </a:rPr>
              <a:pPr fontAlgn="base">
                <a:spcBef>
                  <a:spcPct val="0"/>
                </a:spcBef>
                <a:spcAft>
                  <a:spcPct val="0"/>
                </a:spcAft>
              </a:pPr>
              <a:t>54</a:t>
            </a:fld>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177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DDA343-4836-4E5D-80E2-AEBAD879D631}" type="slidenum">
              <a:rPr lang="en-US">
                <a:cs typeface="Arial" charset="0"/>
              </a:rPr>
              <a:pPr fontAlgn="base">
                <a:spcBef>
                  <a:spcPct val="0"/>
                </a:spcBef>
                <a:spcAft>
                  <a:spcPct val="0"/>
                </a:spcAft>
              </a:pPr>
              <a:t>55</a:t>
            </a:fld>
            <a:endParaRPr 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198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867CF55-A23B-4965-85F4-5D534BA534F2}" type="slidenum">
              <a:rPr lang="en-US">
                <a:cs typeface="Arial" charset="0"/>
              </a:rPr>
              <a:pPr fontAlgn="base">
                <a:spcBef>
                  <a:spcPct val="0"/>
                </a:spcBef>
                <a:spcAft>
                  <a:spcPct val="0"/>
                </a:spcAft>
              </a:pPr>
              <a:t>56</a:t>
            </a:fld>
            <a:endParaRPr lang="en-U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2185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6D35615-6431-4F62-9639-BE03858963CC}" type="slidenum">
              <a:rPr lang="en-US">
                <a:cs typeface="Arial" charset="0"/>
              </a:rPr>
              <a:pPr fontAlgn="base">
                <a:spcBef>
                  <a:spcPct val="0"/>
                </a:spcBef>
                <a:spcAft>
                  <a:spcPct val="0"/>
                </a:spcAft>
              </a:pPr>
              <a:t>57</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Conclusion to course, lecture, et al. </a:t>
            </a:r>
          </a:p>
        </p:txBody>
      </p:sp>
      <p:sp>
        <p:nvSpPr>
          <p:cNvPr id="307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71428B-BFB3-427D-ACA1-E01F3EC34C98}"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2390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9154F77-08B8-47E8-A2D5-5CD3C31A8839}" type="slidenum">
              <a:rPr lang="en-US">
                <a:cs typeface="Arial" charset="0"/>
              </a:rPr>
              <a:pPr fontAlgn="base">
                <a:spcBef>
                  <a:spcPct val="0"/>
                </a:spcBef>
                <a:spcAft>
                  <a:spcPct val="0"/>
                </a:spcAft>
              </a:pPr>
              <a:t>58</a:t>
            </a:fld>
            <a:endParaRPr lang="en-US">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2595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A31979-69B6-42C1-9034-3A2CF61DA9DD}" type="slidenum">
              <a:rPr lang="en-US">
                <a:cs typeface="Arial" charset="0"/>
              </a:rPr>
              <a:pPr fontAlgn="base">
                <a:spcBef>
                  <a:spcPct val="0"/>
                </a:spcBef>
                <a:spcAft>
                  <a:spcPct val="0"/>
                </a:spcAft>
              </a:pPr>
              <a:t>59</a:t>
            </a:fld>
            <a:endParaRPr lang="en-US">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3209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B5E1F8A-FD1D-4003-B6F1-74E3C7182177}" type="slidenum">
              <a:rPr lang="en-US">
                <a:cs typeface="Arial" charset="0"/>
              </a:rPr>
              <a:pPr fontAlgn="base">
                <a:spcBef>
                  <a:spcPct val="0"/>
                </a:spcBef>
                <a:spcAft>
                  <a:spcPct val="0"/>
                </a:spcAft>
              </a:pPr>
              <a:t>64</a:t>
            </a:fld>
            <a:endParaRPr lang="en-US">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3414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A99D44-4306-4BC9-BE38-821CCAA37BFC}" type="slidenum">
              <a:rPr lang="en-US">
                <a:cs typeface="Arial" charset="0"/>
              </a:rPr>
              <a:pPr fontAlgn="base">
                <a:spcBef>
                  <a:spcPct val="0"/>
                </a:spcBef>
                <a:spcAft>
                  <a:spcPct val="0"/>
                </a:spcAft>
              </a:pPr>
              <a:t>65</a:t>
            </a:fld>
            <a:endParaRPr lang="en-US">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3619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99C85B4-B930-4DBE-BEBE-5243E654E071}" type="slidenum">
              <a:rPr lang="en-US">
                <a:cs typeface="Arial" charset="0"/>
              </a:rPr>
              <a:pPr fontAlgn="base">
                <a:spcBef>
                  <a:spcPct val="0"/>
                </a:spcBef>
                <a:spcAft>
                  <a:spcPct val="0"/>
                </a:spcAft>
              </a:pPr>
              <a:t>66</a:t>
            </a:fld>
            <a:endParaRPr lang="en-US">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3824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860117D-2DD6-499A-AD78-4FE8E03AC694}" type="slidenum">
              <a:rPr lang="en-US">
                <a:cs typeface="Arial" charset="0"/>
              </a:rPr>
              <a:pPr fontAlgn="base">
                <a:spcBef>
                  <a:spcPct val="0"/>
                </a:spcBef>
                <a:spcAft>
                  <a:spcPct val="0"/>
                </a:spcAft>
              </a:pPr>
              <a:t>67</a:t>
            </a:fld>
            <a:endParaRPr lang="en-US">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413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5FEADFF-B42D-4CB6-9E9F-E0C49AD88447}" type="slidenum">
              <a:rPr lang="en-US">
                <a:cs typeface="Arial" charset="0"/>
              </a:rPr>
              <a:pPr fontAlgn="base">
                <a:spcBef>
                  <a:spcPct val="0"/>
                </a:spcBef>
                <a:spcAft>
                  <a:spcPct val="0"/>
                </a:spcAft>
              </a:pPr>
              <a:t>69</a:t>
            </a:fld>
            <a:endParaRPr lang="en-US">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4438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9FD2C7-7254-4E76-AA9F-21E6CFBF410B}" type="slidenum">
              <a:rPr lang="en-US">
                <a:cs typeface="Arial" charset="0"/>
              </a:rPr>
              <a:pPr fontAlgn="base">
                <a:spcBef>
                  <a:spcPct val="0"/>
                </a:spcBef>
                <a:spcAft>
                  <a:spcPct val="0"/>
                </a:spcAft>
              </a:pPr>
              <a:t>71</a:t>
            </a:fld>
            <a:endParaRPr lang="en-US">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4643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4641DE4-FDFE-4AA7-931F-E89AF33F0AF5}" type="slidenum">
              <a:rPr lang="en-US">
                <a:cs typeface="Arial" charset="0"/>
              </a:rPr>
              <a:pPr fontAlgn="base">
                <a:spcBef>
                  <a:spcPct val="0"/>
                </a:spcBef>
                <a:spcAft>
                  <a:spcPct val="0"/>
                </a:spcAft>
              </a:pPr>
              <a:t>72</a:t>
            </a:fld>
            <a:endParaRPr lang="en-US">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4848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587CC1-3180-4597-96CA-9BDC1CA29BAC}" type="slidenum">
              <a:rPr lang="en-US">
                <a:cs typeface="Arial" charset="0"/>
              </a:rPr>
              <a:pPr fontAlgn="base">
                <a:spcBef>
                  <a:spcPct val="0"/>
                </a:spcBef>
                <a:spcAft>
                  <a:spcPct val="0"/>
                </a:spcAft>
              </a:pPr>
              <a:t>73</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327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75EC200-C392-4FC8-A412-3FC91225CBEB}"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5053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2BDC81-E35D-4084-A45A-EC93C380AE5A}" type="slidenum">
              <a:rPr lang="en-US">
                <a:cs typeface="Arial" charset="0"/>
              </a:rPr>
              <a:pPr fontAlgn="base">
                <a:spcBef>
                  <a:spcPct val="0"/>
                </a:spcBef>
                <a:spcAft>
                  <a:spcPct val="0"/>
                </a:spcAft>
              </a:pPr>
              <a:t>74</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5257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A9DCFAF-57B9-4CA1-9945-634383479672}" type="slidenum">
              <a:rPr lang="en-US">
                <a:cs typeface="Arial" charset="0"/>
              </a:rPr>
              <a:pPr fontAlgn="base">
                <a:spcBef>
                  <a:spcPct val="0"/>
                </a:spcBef>
                <a:spcAft>
                  <a:spcPct val="0"/>
                </a:spcAft>
              </a:pPr>
              <a:t>75</a:t>
            </a:fld>
            <a:endParaRPr lang="en-US">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546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2148F5B-4E50-480E-93C4-0EFA9368EC5D}" type="slidenum">
              <a:rPr lang="en-US">
                <a:cs typeface="Arial" charset="0"/>
              </a:rPr>
              <a:pPr fontAlgn="base">
                <a:spcBef>
                  <a:spcPct val="0"/>
                </a:spcBef>
                <a:spcAft>
                  <a:spcPct val="0"/>
                </a:spcAft>
              </a:pPr>
              <a:t>76</a:t>
            </a:fld>
            <a:endParaRPr lang="en-US">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Beginning course details and/or books/materials needed for a class/project.</a:t>
            </a:r>
          </a:p>
        </p:txBody>
      </p:sp>
      <p:sp>
        <p:nvSpPr>
          <p:cNvPr id="1566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17F98D4-2F0E-4DFD-A796-DC36BE2679DF}" type="slidenum">
              <a:rPr lang="en-US">
                <a:cs typeface="Arial" charset="0"/>
              </a:rPr>
              <a:pPr fontAlgn="base">
                <a:spcBef>
                  <a:spcPct val="0"/>
                </a:spcBef>
                <a:spcAft>
                  <a:spcPct val="0"/>
                </a:spcAft>
              </a:pPr>
              <a:t>77</a:t>
            </a:fld>
            <a:endParaRPr lang="en-US">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A schedule design for optional periods of time/objectives. </a:t>
            </a:r>
          </a:p>
        </p:txBody>
      </p:sp>
      <p:sp>
        <p:nvSpPr>
          <p:cNvPr id="1587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51E22C-3946-4763-AD8D-3E80FD505DB8}" type="slidenum">
              <a:rPr lang="en-US">
                <a:cs typeface="Arial" charset="0"/>
              </a:rPr>
              <a:pPr fontAlgn="base">
                <a:spcBef>
                  <a:spcPct val="0"/>
                </a:spcBef>
                <a:spcAft>
                  <a:spcPct val="0"/>
                </a:spcAft>
              </a:pPr>
              <a:t>78</a:t>
            </a:fld>
            <a:endParaRPr lang="en-US">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Introductory notes.</a:t>
            </a:r>
          </a:p>
        </p:txBody>
      </p:sp>
      <p:sp>
        <p:nvSpPr>
          <p:cNvPr id="1607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5B8C3C-4B87-4A6C-86D6-BB3286C505A2}" type="slidenum">
              <a:rPr lang="en-US">
                <a:cs typeface="Arial" charset="0"/>
              </a:rPr>
              <a:pPr fontAlgn="base">
                <a:spcBef>
                  <a:spcPct val="0"/>
                </a:spcBef>
                <a:spcAft>
                  <a:spcPct val="0"/>
                </a:spcAft>
              </a:pPr>
              <a:t>79</a:t>
            </a:fld>
            <a:endParaRPr lang="en-US">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Objectives for instruction and expected results and/or skills developed from learning. </a:t>
            </a:r>
          </a:p>
        </p:txBody>
      </p:sp>
      <p:sp>
        <p:nvSpPr>
          <p:cNvPr id="16281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DF3C22A-2D8F-4BEF-8774-0B4A6E7429EE}" type="slidenum">
              <a:rPr lang="en-US">
                <a:cs typeface="Arial" charset="0"/>
              </a:rPr>
              <a:pPr fontAlgn="base">
                <a:spcBef>
                  <a:spcPct val="0"/>
                </a:spcBef>
                <a:spcAft>
                  <a:spcPct val="0"/>
                </a:spcAft>
              </a:pPr>
              <a:t>80</a:t>
            </a:fld>
            <a:endParaRPr lang="en-US">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1648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EA7CE9-6A18-4244-8CF1-5DFCA66E65E3}" type="slidenum">
              <a:rPr lang="en-US">
                <a:cs typeface="Arial" charset="0"/>
              </a:rPr>
              <a:pPr fontAlgn="base">
                <a:spcBef>
                  <a:spcPct val="0"/>
                </a:spcBef>
                <a:spcAft>
                  <a:spcPct val="0"/>
                </a:spcAft>
              </a:pPr>
              <a:t>81</a:t>
            </a:fld>
            <a:endParaRPr lang="en-US">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A list of procedures and steps, or a lecture slide with media.</a:t>
            </a:r>
          </a:p>
        </p:txBody>
      </p:sp>
      <p:sp>
        <p:nvSpPr>
          <p:cNvPr id="1669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7A9C586-EB02-41A5-8501-B6AA55F131F2}" type="slidenum">
              <a:rPr lang="en-US">
                <a:cs typeface="Arial" charset="0"/>
              </a:rPr>
              <a:pPr fontAlgn="base">
                <a:spcBef>
                  <a:spcPct val="0"/>
                </a:spcBef>
                <a:spcAft>
                  <a:spcPct val="0"/>
                </a:spcAft>
              </a:pPr>
              <a:t>82</a:t>
            </a:fld>
            <a:endParaRPr lang="en-US">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Example graph/chart.</a:t>
            </a:r>
          </a:p>
        </p:txBody>
      </p:sp>
      <p:sp>
        <p:nvSpPr>
          <p:cNvPr id="1689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A920A83-FDC0-4297-B0AA-8BBC23AFF113}" type="slidenum">
              <a:rPr lang="en-US">
                <a:cs typeface="Arial" charset="0"/>
              </a:rPr>
              <a:pPr fontAlgn="base">
                <a:spcBef>
                  <a:spcPct val="0"/>
                </a:spcBef>
                <a:spcAft>
                  <a:spcPct val="0"/>
                </a:spcAft>
              </a:pPr>
              <a:t>83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3481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847E03-7435-4065-ADA2-5080D9116921}"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Example graph/chart.</a:t>
            </a:r>
          </a:p>
          <a:p>
            <a:pPr eaLnBrk="1" hangingPunct="1">
              <a:spcBef>
                <a:spcPct val="0"/>
              </a:spcBef>
            </a:pPr>
            <a:endParaRPr lang="en-US" smtClean="0"/>
          </a:p>
        </p:txBody>
      </p:sp>
      <p:sp>
        <p:nvSpPr>
          <p:cNvPr id="1710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A385E39-9A56-452C-AE51-4EDFDD8CB45E}" type="slidenum">
              <a:rPr lang="en-US">
                <a:cs typeface="Arial" charset="0"/>
              </a:rPr>
              <a:pPr fontAlgn="base">
                <a:spcBef>
                  <a:spcPct val="0"/>
                </a:spcBef>
                <a:spcAft>
                  <a:spcPct val="0"/>
                </a:spcAft>
              </a:pPr>
              <a:t>84</a:t>
            </a:fld>
            <a:endParaRPr lang="en-US">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Conclusion to course, lecture, et al. </a:t>
            </a:r>
          </a:p>
        </p:txBody>
      </p:sp>
      <p:sp>
        <p:nvSpPr>
          <p:cNvPr id="17305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1D3C1B5-2253-49BB-BB5A-2C1F4261D7FC}" type="slidenum">
              <a:rPr lang="en-US">
                <a:cs typeface="Arial" charset="0"/>
              </a:rPr>
              <a:pPr fontAlgn="base">
                <a:spcBef>
                  <a:spcPct val="0"/>
                </a:spcBef>
                <a:spcAft>
                  <a:spcPct val="0"/>
                </a:spcAft>
              </a:pPr>
              <a:t>85</a:t>
            </a:fld>
            <a:endParaRPr lang="en-US">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An opportunity for questions and discussions.</a:t>
            </a:r>
          </a:p>
        </p:txBody>
      </p:sp>
      <p:sp>
        <p:nvSpPr>
          <p:cNvPr id="17510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DD31D9-EE5C-4C35-A6DE-89D91599D51B}" type="slidenum">
              <a:rPr lang="en-US">
                <a:cs typeface="Arial" charset="0"/>
              </a:rPr>
              <a:pPr fontAlgn="base">
                <a:spcBef>
                  <a:spcPct val="0"/>
                </a:spcBef>
                <a:spcAft>
                  <a:spcPct val="0"/>
                </a:spcAft>
              </a:pPr>
              <a:t>86</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Relative vocabulary list. </a:t>
            </a:r>
          </a:p>
        </p:txBody>
      </p:sp>
      <p:sp>
        <p:nvSpPr>
          <p:cNvPr id="368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D673D1-DBF9-4E9C-BB42-F1130BF31A31}"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Conclusion to course, lecture, et al. </a:t>
            </a:r>
          </a:p>
        </p:txBody>
      </p:sp>
      <p:sp>
        <p:nvSpPr>
          <p:cNvPr id="389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D42878C-BEEE-475E-A777-9681A188550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fr-FR" smtClean="0"/>
              <a:t>Modifiez le style du titre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B06DCAD-221C-4E86-9148-F7C38DA4E051}" type="datetime8">
              <a:rPr lang="en-US"/>
              <a:pPr>
                <a:defRPr/>
              </a:pPr>
              <a:t>1/9/2013 1:48 PM</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z="1400" smtClean="0">
                <a:solidFill>
                  <a:schemeClr val="tx2"/>
                </a:solidFill>
              </a:defRPr>
            </a:lvl1pPr>
          </a:lstStyle>
          <a:p>
            <a:pPr>
              <a:defRPr/>
            </a:pPr>
            <a:fld id="{BDBE2F3A-8461-473A-B762-CFB5F859BCA7}"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13"/>
          <p:cNvSpPr>
            <a:spLocks noGrp="1"/>
          </p:cNvSpPr>
          <p:nvPr>
            <p:ph type="dt" sz="half" idx="10"/>
          </p:nvPr>
        </p:nvSpPr>
        <p:spPr/>
        <p:txBody>
          <a:bodyPr/>
          <a:lstStyle>
            <a:lvl1pPr>
              <a:defRPr/>
            </a:lvl1pPr>
          </a:lstStyle>
          <a:p>
            <a:pPr>
              <a:defRPr/>
            </a:pPr>
            <a:fld id="{78231E79-22BF-4F22-BF27-7295FE37C5A2}" type="datetime8">
              <a:rPr lang="en-US"/>
              <a:pPr>
                <a:defRPr/>
              </a:pPr>
              <a:t>1/9/2013 1:48 PM</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54763EE-D9CC-416E-9947-30A113C2B82B}" type="slidenum">
              <a:rPr lang="en-US"/>
              <a:pPr>
                <a:defRPr/>
              </a:pPr>
              <a:t>‹N°›</a:t>
            </a:fld>
            <a:endParaRPr lang="en-US"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273F5D9-F476-422C-AF0E-42C2E6AF34B0}" type="datetime8">
              <a:rPr lang="en-US"/>
              <a:pPr>
                <a:defRPr/>
              </a:pPr>
              <a:t>1/9/2013 1:48 PM</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970B1E5-703F-403F-94E5-AC8645FB5A32}" type="slidenum">
              <a:rPr lang="en-US"/>
              <a:pPr>
                <a:defRPr/>
              </a:pPr>
              <a:t>‹N°›</a:t>
            </a:fld>
            <a:endParaRPr lang="en-US"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fr-FR" smtClean="0"/>
              <a:t>Modifiez le style du titre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E57CD6E6-BB06-4A66-9FD2-ABA38957D82C}" type="datetime8">
              <a:rPr lang="en-US"/>
              <a:pPr>
                <a:defRPr/>
              </a:pPr>
              <a:t>1/9/2013 1:48 PM</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smtClean="0">
                <a:solidFill>
                  <a:srgbClr val="FFFFFF"/>
                </a:solidFill>
              </a:defRPr>
            </a:lvl1pPr>
          </a:lstStyle>
          <a:p>
            <a:pPr>
              <a:defRPr/>
            </a:pPr>
            <a:fld id="{603120A7-FCC0-41FC-AE62-37F60A5DAFB0}"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fr-FR" smtClean="0"/>
              <a:t>Modifiez le style du titre</a:t>
            </a:r>
            <a:endParaRPr lang="en-US" dirty="0"/>
          </a:p>
        </p:txBody>
      </p:sp>
      <p:sp>
        <p:nvSpPr>
          <p:cNvPr id="7" name="Date Placeholder 11"/>
          <p:cNvSpPr>
            <a:spLocks noGrp="1"/>
          </p:cNvSpPr>
          <p:nvPr>
            <p:ph type="dt" sz="half" idx="10"/>
          </p:nvPr>
        </p:nvSpPr>
        <p:spPr/>
        <p:txBody>
          <a:bodyPr/>
          <a:lstStyle>
            <a:lvl1pPr>
              <a:defRPr/>
            </a:lvl1pPr>
          </a:lstStyle>
          <a:p>
            <a:pPr>
              <a:defRPr/>
            </a:pPr>
            <a:fld id="{5B5A0334-E1EE-4D0B-A165-E9E3E58514E9}" type="datetime8">
              <a:rPr lang="en-US"/>
              <a:pPr>
                <a:defRPr/>
              </a:pPr>
              <a:t>1/9/2013 1:48 PM</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A93AE2C8-A279-446A-9C01-A7A5522102EA}" type="slidenum">
              <a:rPr lang="en-US"/>
              <a:pPr>
                <a:defRPr/>
              </a:pPr>
              <a:t>‹N°›</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7"/>
          <p:cNvSpPr>
            <a:spLocks noGrp="1"/>
          </p:cNvSpPr>
          <p:nvPr>
            <p:ph type="dt" sz="half" idx="10"/>
          </p:nvPr>
        </p:nvSpPr>
        <p:spPr/>
        <p:txBody>
          <a:bodyPr rtlCol="0"/>
          <a:lstStyle>
            <a:lvl1pPr>
              <a:defRPr/>
            </a:lvl1pPr>
          </a:lstStyle>
          <a:p>
            <a:pPr>
              <a:defRPr/>
            </a:pPr>
            <a:fld id="{C116EEA8-039F-4D33-9B6D-F35C8B1ECE43}" type="datetime8">
              <a:rPr lang="en-US"/>
              <a:pPr>
                <a:defRPr/>
              </a:pPr>
              <a:t>1/9/2013 1:48 PM</a:t>
            </a:fld>
            <a:endParaRPr lang="en-US"/>
          </a:p>
        </p:txBody>
      </p:sp>
      <p:sp>
        <p:nvSpPr>
          <p:cNvPr id="6" name="Slide Number Placeholder 9"/>
          <p:cNvSpPr>
            <a:spLocks noGrp="1"/>
          </p:cNvSpPr>
          <p:nvPr>
            <p:ph type="sldNum" sz="quarter" idx="11"/>
          </p:nvPr>
        </p:nvSpPr>
        <p:spPr/>
        <p:txBody>
          <a:bodyPr rtlCol="0"/>
          <a:lstStyle>
            <a:lvl1pPr>
              <a:defRPr sz="1400">
                <a:solidFill>
                  <a:srgbClr val="FFFFFF"/>
                </a:solidFill>
              </a:defRPr>
            </a:lvl1pPr>
          </a:lstStyle>
          <a:p>
            <a:pPr>
              <a:defRPr/>
            </a:pPr>
            <a:fld id="{5296605A-C993-44B7-B650-0FF3A3949CC2}" type="slidenum">
              <a:rPr lang="en-US"/>
              <a:pPr>
                <a:defRPr/>
              </a:pPr>
              <a:t>‹N°›</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fr-FR" smtClean="0"/>
              <a:t>Modifiez le style du titre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fr-FR" smtClean="0"/>
              <a:t>Modifiez les styles du texte du masque</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fr-FR" smtClean="0"/>
              <a:t>Modifiez les styles du texte du masque</a:t>
            </a:r>
          </a:p>
        </p:txBody>
      </p:sp>
      <p:sp>
        <p:nvSpPr>
          <p:cNvPr id="7" name="Date Placeholder 9"/>
          <p:cNvSpPr>
            <a:spLocks noGrp="1"/>
          </p:cNvSpPr>
          <p:nvPr>
            <p:ph type="dt" sz="half" idx="10"/>
          </p:nvPr>
        </p:nvSpPr>
        <p:spPr/>
        <p:txBody>
          <a:bodyPr rtlCol="0"/>
          <a:lstStyle>
            <a:lvl1pPr>
              <a:defRPr/>
            </a:lvl1pPr>
          </a:lstStyle>
          <a:p>
            <a:pPr>
              <a:defRPr/>
            </a:pPr>
            <a:fld id="{BCB0D378-17CE-4495-83D9-CE0FB5900E2F}" type="datetime8">
              <a:rPr lang="en-US"/>
              <a:pPr>
                <a:defRPr/>
              </a:pPr>
              <a:t>1/9/2013 1:48 PM</a:t>
            </a:fld>
            <a:endParaRPr lang="en-US"/>
          </a:p>
        </p:txBody>
      </p:sp>
      <p:sp>
        <p:nvSpPr>
          <p:cNvPr id="8" name="Slide Number Placeholder 11"/>
          <p:cNvSpPr>
            <a:spLocks noGrp="1"/>
          </p:cNvSpPr>
          <p:nvPr>
            <p:ph type="sldNum" sz="quarter" idx="11"/>
          </p:nvPr>
        </p:nvSpPr>
        <p:spPr/>
        <p:txBody>
          <a:bodyPr rtlCol="0"/>
          <a:lstStyle>
            <a:lvl1pPr>
              <a:defRPr sz="1400">
                <a:solidFill>
                  <a:srgbClr val="FFFFFF"/>
                </a:solidFill>
              </a:defRPr>
            </a:lvl1pPr>
          </a:lstStyle>
          <a:p>
            <a:pPr>
              <a:defRPr/>
            </a:pPr>
            <a:fld id="{A02F766C-1223-4534-8FB1-1690E820D227}" type="slidenum">
              <a:rPr lang="en-US"/>
              <a:pPr>
                <a:defRPr/>
              </a:pPr>
              <a:t>‹N°›</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lvl1pPr>
              <a:defRPr/>
            </a:lvl1pPr>
          </a:lstStyle>
          <a:p>
            <a:pPr>
              <a:defRPr/>
            </a:pPr>
            <a:fld id="{BF8DE78B-CEB6-4481-921A-D00BB5D03E39}" type="datetime8">
              <a:rPr lang="en-US"/>
              <a:pPr>
                <a:defRPr/>
              </a:pPr>
              <a:t>1/9/2013 1:48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z="1400" smtClean="0">
                <a:solidFill>
                  <a:srgbClr val="FFFFFF"/>
                </a:solidFill>
              </a:defRPr>
            </a:lvl1pPr>
          </a:lstStyle>
          <a:p>
            <a:pPr>
              <a:defRPr/>
            </a:pPr>
            <a:fld id="{ACE64405-ED72-41D3-894E-DEB79CC0644D}"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EEF1057-5307-4FD2-9B03-AECCD9D37A14}" type="datetime8">
              <a:rPr lang="en-US"/>
              <a:pPr>
                <a:defRPr/>
              </a:pPr>
              <a:t>1/9/2013 1:48 PM</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z="1400" smtClean="0">
                <a:solidFill>
                  <a:schemeClr val="tx2"/>
                </a:solidFill>
              </a:defRPr>
            </a:lvl1pPr>
          </a:lstStyle>
          <a:p>
            <a:pPr>
              <a:defRPr/>
            </a:pPr>
            <a:fld id="{782597BA-4A39-4A27-A864-4B012BA28C3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4" name="Picture 7" descr="sm_book.png"/>
          <p:cNvPicPr>
            <a:picLocks noChangeAspect="1"/>
          </p:cNvPicPr>
          <p:nvPr userDrawn="1"/>
        </p:nvPicPr>
        <p:blipFill>
          <a:blip r:embed="rId2"/>
          <a:srcRect/>
          <a:stretch>
            <a:fillRect/>
          </a:stretch>
        </p:blipFill>
        <p:spPr bwMode="auto">
          <a:xfrm>
            <a:off x="612775" y="1755775"/>
            <a:ext cx="1614488" cy="1689100"/>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fr-FR" smtClean="0"/>
              <a:t>Modifiez le style du titre</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pPr>
              <a:defRPr/>
            </a:pPr>
            <a:fld id="{B58FA69F-08CC-4D6A-BF9E-E867DD06AEAD}" type="datetime8">
              <a:rPr lang="en-US"/>
              <a:pPr>
                <a:defRPr/>
              </a:pPr>
              <a:t>1/9/2013 1:48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1400" smtClean="0">
                <a:solidFill>
                  <a:srgbClr val="FFFFFF"/>
                </a:solidFill>
              </a:defRPr>
            </a:lvl1pPr>
          </a:lstStyle>
          <a:p>
            <a:pPr>
              <a:defRPr/>
            </a:pPr>
            <a:fld id="{ABE0A74D-748A-4BB2-BAE4-0326B82ECF84}"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Modifiez les styles du texte du masque</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fr-FR" noProof="0" smtClean="0"/>
              <a:t>Cliquez sur l'icône pour ajouter une image</a:t>
            </a:r>
            <a:endParaRPr lang="en-US" noProof="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6D94A4AB-CEC4-4DCB-9366-B07DB96064B1}" type="datetime8">
              <a:rPr lang="en-US"/>
              <a:pPr>
                <a:defRPr/>
              </a:pPr>
              <a:t>1/9/2013 1:48 PM</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solidFill>
                  <a:srgbClr val="FFFFFF"/>
                </a:solidFill>
              </a:defRPr>
            </a:lvl1pPr>
          </a:lstStyle>
          <a:p>
            <a:pPr>
              <a:defRPr/>
            </a:pPr>
            <a:fld id="{EF7F07A0-C1CF-4D6E-8482-2BABFC7BEB48}" type="slidenum">
              <a:rPr lang="en-US"/>
              <a:pPr>
                <a:defRPr/>
              </a:pPr>
              <a:t>‹N°›</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fontAlgn="auto">
              <a:spcBef>
                <a:spcPts val="0"/>
              </a:spcBef>
              <a:spcAft>
                <a:spcPts val="0"/>
              </a:spcAft>
              <a:defRPr sz="1400" smtClean="0">
                <a:solidFill>
                  <a:schemeClr val="tx2"/>
                </a:solidFill>
                <a:latin typeface="+mn-lt"/>
                <a:cs typeface="+mn-cs"/>
              </a:defRPr>
            </a:lvl1pPr>
          </a:lstStyle>
          <a:p>
            <a:pPr>
              <a:defRPr/>
            </a:pPr>
            <a:fld id="{18D044CE-B8B5-426D-BB5F-E3C48D68ECAA}" type="datetime8">
              <a:rPr lang="en-US"/>
              <a:pPr>
                <a:defRPr/>
              </a:pPr>
              <a:t>1/9/2013 1:48 PM</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fontAlgn="auto">
              <a:spcBef>
                <a:spcPts val="0"/>
              </a:spcBef>
              <a:spcAft>
                <a:spcPts val="0"/>
              </a:spcAft>
              <a:defRPr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fontAlgn="auto">
              <a:spcBef>
                <a:spcPts val="0"/>
              </a:spcBef>
              <a:spcAft>
                <a:spcPts val="0"/>
              </a:spcAft>
              <a:defRPr sz="1200" b="1" smtClean="0">
                <a:solidFill>
                  <a:schemeClr val="tx2"/>
                </a:solidFill>
                <a:latin typeface="+mn-lt"/>
                <a:cs typeface="+mn-cs"/>
              </a:defRPr>
            </a:lvl1pPr>
          </a:lstStyle>
          <a:p>
            <a:pPr>
              <a:defRPr/>
            </a:pPr>
            <a:fld id="{BCD05B8A-9AAF-478E-A315-7539495F4A3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05" r:id="rId10"/>
    <p:sldLayoutId id="2147483715"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0" y="4343400"/>
            <a:ext cx="6477000" cy="1447800"/>
          </a:xfrm>
        </p:spPr>
        <p:txBody>
          <a:bodyPr>
            <a:normAutofit/>
          </a:bodyPr>
          <a:lstStyle/>
          <a:p>
            <a:pPr fontAlgn="auto">
              <a:spcAft>
                <a:spcPts val="0"/>
              </a:spcAft>
              <a:defRPr/>
            </a:pPr>
            <a:r>
              <a:rPr lang="en-US" err="1" smtClean="0">
                <a:solidFill>
                  <a:schemeClr val="accent1">
                    <a:lumMod val="75000"/>
                  </a:schemeClr>
                </a:solidFill>
              </a:rPr>
              <a:t>Apprendre</a:t>
            </a:r>
            <a:r>
              <a:rPr lang="en-US" smtClean="0">
                <a:solidFill>
                  <a:schemeClr val="accent1">
                    <a:lumMod val="75000"/>
                  </a:schemeClr>
                </a:solidFill>
              </a:rPr>
              <a:t> à lire</a:t>
            </a:r>
            <a:r>
              <a:rPr lang="en-US" sz="3600" smtClean="0">
                <a:solidFill>
                  <a:schemeClr val="accent1">
                    <a:lumMod val="75000"/>
                  </a:schemeClr>
                </a:solidFill>
              </a:rPr>
              <a:t/>
            </a:r>
            <a:br>
              <a:rPr lang="en-US" sz="3600" smtClean="0">
                <a:solidFill>
                  <a:schemeClr val="accent1">
                    <a:lumMod val="75000"/>
                  </a:schemeClr>
                </a:solidFill>
              </a:rPr>
            </a:br>
            <a:r>
              <a:rPr lang="en-US" sz="3600" smtClean="0">
                <a:solidFill>
                  <a:schemeClr val="accent1">
                    <a:lumMod val="75000"/>
                  </a:schemeClr>
                </a:solidFill>
              </a:rPr>
              <a:t>De </a:t>
            </a:r>
            <a:r>
              <a:rPr lang="en-US" sz="3600" err="1" smtClean="0">
                <a:solidFill>
                  <a:schemeClr val="accent1">
                    <a:lumMod val="75000"/>
                  </a:schemeClr>
                </a:solidFill>
              </a:rPr>
              <a:t>l’explicite</a:t>
            </a:r>
            <a:r>
              <a:rPr lang="en-US" sz="3600" smtClean="0">
                <a:solidFill>
                  <a:schemeClr val="accent1">
                    <a:lumMod val="75000"/>
                  </a:schemeClr>
                </a:solidFill>
              </a:rPr>
              <a:t> à </a:t>
            </a:r>
            <a:r>
              <a:rPr lang="en-US" sz="3600" err="1" smtClean="0">
                <a:solidFill>
                  <a:schemeClr val="accent1">
                    <a:lumMod val="75000"/>
                  </a:schemeClr>
                </a:solidFill>
              </a:rPr>
              <a:t>l’implicite</a:t>
            </a:r>
            <a:r>
              <a:rPr lang="en-US" sz="3600" smtClean="0">
                <a:solidFill>
                  <a:schemeClr val="accent1">
                    <a:lumMod val="75000"/>
                  </a:schemeClr>
                </a:solidFill>
              </a:rPr>
              <a:t> </a:t>
            </a:r>
            <a:endParaRPr lang="en-US">
              <a:solidFill>
                <a:schemeClr val="accent1">
                  <a:lumMod val="75000"/>
                </a:schemeClr>
              </a:solidFill>
            </a:endParaRPr>
          </a:p>
        </p:txBody>
      </p:sp>
      <p:sp>
        <p:nvSpPr>
          <p:cNvPr id="3" name="Rectangle 2"/>
          <p:cNvSpPr>
            <a:spLocks noGrp="1"/>
          </p:cNvSpPr>
          <p:nvPr>
            <p:ph type="subTitle" idx="1"/>
          </p:nvPr>
        </p:nvSpPr>
        <p:spPr>
          <a:xfrm>
            <a:off x="2362200" y="6049963"/>
            <a:ext cx="6705600" cy="685800"/>
          </a:xfrm>
        </p:spPr>
        <p:txBody>
          <a:bodyPr>
            <a:normAutofit fontScale="92500" lnSpcReduction="20000"/>
          </a:bodyPr>
          <a:lstStyle/>
          <a:p>
            <a:pPr fontAlgn="auto">
              <a:spcAft>
                <a:spcPts val="0"/>
              </a:spcAft>
              <a:buFont typeface="Wingdings"/>
              <a:buNone/>
              <a:defRPr/>
            </a:pPr>
            <a:r>
              <a:rPr lang="en-US" dirty="0" smtClean="0"/>
              <a:t>Michel </a:t>
            </a:r>
            <a:r>
              <a:rPr lang="en-US" dirty="0" err="1" smtClean="0"/>
              <a:t>Driol</a:t>
            </a:r>
            <a:r>
              <a:rPr lang="en-US" dirty="0" smtClean="0"/>
              <a:t/>
            </a:r>
            <a:br>
              <a:rPr lang="en-US" dirty="0" smtClean="0"/>
            </a:br>
            <a:r>
              <a:rPr lang="en-US" dirty="0" smtClean="0"/>
              <a:t>IUFM de Lyon – Lyon 1- </a:t>
            </a:r>
            <a:r>
              <a:rPr lang="fr-FR" b="1"/>
              <a:t>http://tinyurl.com/cjqogbh</a:t>
            </a:r>
            <a:endParaRPr lang="en-US" smtClean="0"/>
          </a:p>
        </p:txBody>
      </p:sp>
      <p:sp>
        <p:nvSpPr>
          <p:cNvPr id="14339" name="ZoneTexte 3"/>
          <p:cNvSpPr txBox="1">
            <a:spLocks noChangeArrowheads="1"/>
          </p:cNvSpPr>
          <p:nvPr/>
        </p:nvSpPr>
        <p:spPr bwMode="auto">
          <a:xfrm>
            <a:off x="5508625" y="6597650"/>
            <a:ext cx="184150" cy="368300"/>
          </a:xfrm>
          <a:prstGeom prst="rect">
            <a:avLst/>
          </a:prstGeom>
          <a:noFill/>
          <a:ln w="9525">
            <a:noFill/>
            <a:miter lim="800000"/>
            <a:headEnd/>
            <a:tailEnd/>
          </a:ln>
        </p:spPr>
        <p:txBody>
          <a:bodyPr wrap="none">
            <a:spAutoFit/>
          </a:bodyPr>
          <a:lstStyle/>
          <a:p>
            <a:endParaRPr lang="fr-FR">
              <a:latin typeface="Tw Cen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p:cNvSpPr>
          <p:nvPr>
            <p:ph type="title"/>
          </p:nvPr>
        </p:nvSpPr>
        <p:spPr/>
        <p:txBody>
          <a:bodyPr/>
          <a:lstStyle/>
          <a:p>
            <a:r>
              <a:rPr lang="en-US" smtClean="0"/>
              <a:t>Plan </a:t>
            </a:r>
          </a:p>
        </p:txBody>
      </p:sp>
      <p:sp>
        <p:nvSpPr>
          <p:cNvPr id="25602" name="Rectangle 2"/>
          <p:cNvSpPr>
            <a:spLocks noGrp="1"/>
          </p:cNvSpPr>
          <p:nvPr>
            <p:ph sz="quarter" idx="1"/>
          </p:nvPr>
        </p:nvSpPr>
        <p:spPr/>
        <p:txBody>
          <a:bodyPr/>
          <a:lstStyle/>
          <a:p>
            <a:pPr lvl="1">
              <a:buFont typeface="Wingdings" pitchFamily="2" charset="2"/>
              <a:buChar char="Ø"/>
            </a:pPr>
            <a:r>
              <a:rPr lang="en-US" smtClean="0"/>
              <a:t>Réfléchir sur quelques termes</a:t>
            </a:r>
          </a:p>
          <a:p>
            <a:pPr lvl="1">
              <a:buFont typeface="Wingdings" pitchFamily="2" charset="2"/>
              <a:buChar char="Ø"/>
            </a:pPr>
            <a:endParaRPr lang="en-US" smtClean="0"/>
          </a:p>
          <a:p>
            <a:pPr lvl="1">
              <a:buFont typeface="Wingdings" pitchFamily="2" charset="2"/>
              <a:buChar char="Ø"/>
            </a:pPr>
            <a:r>
              <a:rPr lang="en-US" smtClean="0"/>
              <a:t>Les mécanismes en jeu dans la compréhension</a:t>
            </a:r>
          </a:p>
          <a:p>
            <a:pPr lvl="1">
              <a:buFont typeface="Wingdings 2" pitchFamily="18" charset="2"/>
              <a:buNone/>
            </a:pPr>
            <a:endParaRPr lang="en-US" smtClean="0"/>
          </a:p>
          <a:p>
            <a:pPr lvl="1">
              <a:buFont typeface="Wingdings" pitchFamily="2" charset="2"/>
              <a:buChar char="Ø"/>
            </a:pPr>
            <a:r>
              <a:rPr lang="en-US" smtClean="0"/>
              <a:t>Les problèmes rencontrés par les enfants</a:t>
            </a:r>
          </a:p>
          <a:p>
            <a:pPr lvl="1">
              <a:buFont typeface="Wingdings" pitchFamily="2" charset="2"/>
              <a:buChar char="Ø"/>
            </a:pPr>
            <a:endParaRPr lang="en-US" smtClean="0"/>
          </a:p>
          <a:p>
            <a:pPr lvl="1">
              <a:buFont typeface="Wingdings" pitchFamily="2" charset="2"/>
              <a:buChar char="Ø"/>
            </a:pPr>
            <a:r>
              <a:rPr lang="en-US" smtClean="0"/>
              <a:t>Doit-on enseigner la compréhension ?</a:t>
            </a:r>
          </a:p>
          <a:p>
            <a:pPr lvl="1">
              <a:buFont typeface="Wingdings" pitchFamily="2" charset="2"/>
              <a:buChar char="Ø"/>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p:cNvSpPr>
          <p:nvPr>
            <p:ph type="title"/>
          </p:nvPr>
        </p:nvSpPr>
        <p:spPr/>
        <p:txBody>
          <a:bodyPr/>
          <a:lstStyle/>
          <a:p>
            <a:r>
              <a:rPr lang="en-US" smtClean="0"/>
              <a:t>Se mettre d’accord sur 4 termes </a:t>
            </a:r>
          </a:p>
        </p:txBody>
      </p:sp>
      <p:sp>
        <p:nvSpPr>
          <p:cNvPr id="27650" name="Rectangle 2"/>
          <p:cNvSpPr>
            <a:spLocks noGrp="1"/>
          </p:cNvSpPr>
          <p:nvPr>
            <p:ph sz="quarter" idx="1"/>
          </p:nvPr>
        </p:nvSpPr>
        <p:spPr/>
        <p:txBody>
          <a:bodyPr/>
          <a:lstStyle/>
          <a:p>
            <a:pPr lvl="1">
              <a:buFont typeface="Wingdings" pitchFamily="2" charset="2"/>
              <a:buChar char="Ø"/>
            </a:pPr>
            <a:r>
              <a:rPr lang="en-US" smtClean="0"/>
              <a:t>Comprendre / interpréter</a:t>
            </a:r>
          </a:p>
          <a:p>
            <a:pPr lvl="1">
              <a:buFont typeface="Wingdings" pitchFamily="2" charset="2"/>
              <a:buChar char="Ø"/>
            </a:pPr>
            <a:endParaRPr lang="en-US" smtClean="0"/>
          </a:p>
          <a:p>
            <a:pPr lvl="1">
              <a:buFont typeface="Wingdings" pitchFamily="2" charset="2"/>
              <a:buChar char="Ø"/>
            </a:pPr>
            <a:r>
              <a:rPr lang="en-US" smtClean="0"/>
              <a:t>Explicite / implicite</a:t>
            </a:r>
          </a:p>
          <a:p>
            <a:pPr lvl="1">
              <a:buFont typeface="Wingdings 2" pitchFamily="18" charset="2"/>
              <a:buNone/>
            </a:pPr>
            <a:endParaRPr lang="en-US" smtClean="0"/>
          </a:p>
          <a:p>
            <a:pPr lvl="1">
              <a:buFont typeface="Wingdings" pitchFamily="2" charset="2"/>
              <a:buChar char="Ø"/>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err="1" smtClean="0"/>
              <a:t>Autant</a:t>
            </a:r>
            <a:r>
              <a:rPr lang="en-US" dirty="0" smtClean="0"/>
              <a:t> de </a:t>
            </a:r>
            <a:r>
              <a:rPr lang="en-US" dirty="0" err="1" smtClean="0"/>
              <a:t>lecteurs</a:t>
            </a:r>
            <a:r>
              <a:rPr lang="en-US" dirty="0" smtClean="0"/>
              <a:t>, </a:t>
            </a:r>
            <a:r>
              <a:rPr lang="en-US" dirty="0" err="1" smtClean="0"/>
              <a:t>autant</a:t>
            </a:r>
            <a:r>
              <a:rPr lang="en-US" dirty="0" smtClean="0"/>
              <a:t> de </a:t>
            </a:r>
            <a:r>
              <a:rPr lang="en-US" dirty="0" err="1" smtClean="0"/>
              <a:t>représentations</a:t>
            </a:r>
            <a:endParaRPr lang="en-US" dirty="0"/>
          </a:p>
        </p:txBody>
      </p:sp>
      <p:sp>
        <p:nvSpPr>
          <p:cNvPr id="29698" name="ZoneTexte 4"/>
          <p:cNvSpPr txBox="1">
            <a:spLocks noChangeArrowheads="1"/>
          </p:cNvSpPr>
          <p:nvPr/>
        </p:nvSpPr>
        <p:spPr bwMode="auto">
          <a:xfrm>
            <a:off x="1476375" y="1782763"/>
            <a:ext cx="6126163" cy="368300"/>
          </a:xfrm>
          <a:prstGeom prst="rect">
            <a:avLst/>
          </a:prstGeom>
          <a:noFill/>
          <a:ln w="9525">
            <a:noFill/>
            <a:miter lim="800000"/>
            <a:headEnd/>
            <a:tailEnd/>
          </a:ln>
        </p:spPr>
        <p:txBody>
          <a:bodyPr wrap="none">
            <a:spAutoFit/>
          </a:bodyPr>
          <a:lstStyle/>
          <a:p>
            <a:r>
              <a:rPr lang="fr-FR">
                <a:latin typeface="Tw Cen MT" pitchFamily="34" charset="0"/>
              </a:rPr>
              <a:t>M. Seguin avait derrière sa maison un clos entouré d'aubépines</a:t>
            </a:r>
          </a:p>
        </p:txBody>
      </p:sp>
      <p:sp>
        <p:nvSpPr>
          <p:cNvPr id="29699" name="ZoneTexte 5"/>
          <p:cNvSpPr txBox="1">
            <a:spLocks noChangeArrowheads="1"/>
          </p:cNvSpPr>
          <p:nvPr/>
        </p:nvSpPr>
        <p:spPr bwMode="auto">
          <a:xfrm>
            <a:off x="1187450" y="3006725"/>
            <a:ext cx="541338" cy="1014413"/>
          </a:xfrm>
          <a:prstGeom prst="rect">
            <a:avLst/>
          </a:prstGeom>
          <a:noFill/>
          <a:ln w="9525">
            <a:noFill/>
            <a:miter lim="800000"/>
            <a:headEnd/>
            <a:tailEnd/>
          </a:ln>
        </p:spPr>
        <p:txBody>
          <a:bodyPr wrap="none">
            <a:spAutoFit/>
          </a:bodyPr>
          <a:lstStyle/>
          <a:p>
            <a:r>
              <a:rPr lang="fr-FR" sz="6000">
                <a:latin typeface="Tw Cen MT" pitchFamily="34" charset="0"/>
              </a:rPr>
              <a:t>?</a:t>
            </a:r>
          </a:p>
        </p:txBody>
      </p:sp>
      <p:sp>
        <p:nvSpPr>
          <p:cNvPr id="29700" name="ZoneTexte 6"/>
          <p:cNvSpPr txBox="1">
            <a:spLocks noChangeArrowheads="1"/>
          </p:cNvSpPr>
          <p:nvPr/>
        </p:nvSpPr>
        <p:spPr bwMode="auto">
          <a:xfrm>
            <a:off x="6804025" y="4518025"/>
            <a:ext cx="541338" cy="1016000"/>
          </a:xfrm>
          <a:prstGeom prst="rect">
            <a:avLst/>
          </a:prstGeom>
          <a:noFill/>
          <a:ln w="9525">
            <a:noFill/>
            <a:miter lim="800000"/>
            <a:headEnd/>
            <a:tailEnd/>
          </a:ln>
        </p:spPr>
        <p:txBody>
          <a:bodyPr wrap="none">
            <a:spAutoFit/>
          </a:bodyPr>
          <a:lstStyle/>
          <a:p>
            <a:r>
              <a:rPr lang="fr-FR" sz="6000">
                <a:latin typeface="Tw Cen MT" pitchFamily="34" charset="0"/>
              </a:rPr>
              <a:t>?</a:t>
            </a:r>
          </a:p>
        </p:txBody>
      </p:sp>
      <p:sp>
        <p:nvSpPr>
          <p:cNvPr id="29701" name="ZoneTexte 7"/>
          <p:cNvSpPr txBox="1">
            <a:spLocks noChangeArrowheads="1"/>
          </p:cNvSpPr>
          <p:nvPr/>
        </p:nvSpPr>
        <p:spPr bwMode="auto">
          <a:xfrm>
            <a:off x="3348038" y="4154488"/>
            <a:ext cx="539750" cy="1016000"/>
          </a:xfrm>
          <a:prstGeom prst="rect">
            <a:avLst/>
          </a:prstGeom>
          <a:noFill/>
          <a:ln w="9525">
            <a:noFill/>
            <a:miter lim="800000"/>
            <a:headEnd/>
            <a:tailEnd/>
          </a:ln>
        </p:spPr>
        <p:txBody>
          <a:bodyPr wrap="none">
            <a:spAutoFit/>
          </a:bodyPr>
          <a:lstStyle/>
          <a:p>
            <a:r>
              <a:rPr lang="fr-FR" sz="6000">
                <a:latin typeface="Tw Cen MT" pitchFamily="34" charset="0"/>
              </a:rPr>
              <a:t>?</a:t>
            </a:r>
          </a:p>
        </p:txBody>
      </p:sp>
      <p:cxnSp>
        <p:nvCxnSpPr>
          <p:cNvPr id="9" name="Connecteur droit 8"/>
          <p:cNvCxnSpPr>
            <a:stCxn id="29699" idx="0"/>
          </p:cNvCxnSpPr>
          <p:nvPr/>
        </p:nvCxnSpPr>
        <p:spPr>
          <a:xfrm flipV="1">
            <a:off x="1457325" y="2151063"/>
            <a:ext cx="522288" cy="855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29701" idx="0"/>
            <a:endCxn id="29698" idx="2"/>
          </p:cNvCxnSpPr>
          <p:nvPr/>
        </p:nvCxnSpPr>
        <p:spPr>
          <a:xfrm flipV="1">
            <a:off x="3617913" y="2151063"/>
            <a:ext cx="920750" cy="200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a:stCxn id="29700" idx="0"/>
          </p:cNvCxnSpPr>
          <p:nvPr/>
        </p:nvCxnSpPr>
        <p:spPr>
          <a:xfrm flipH="1" flipV="1">
            <a:off x="5867400" y="2151063"/>
            <a:ext cx="1206500" cy="2366962"/>
          </a:xfrm>
          <a:prstGeom prst="line">
            <a:avLst/>
          </a:prstGeom>
        </p:spPr>
        <p:style>
          <a:lnRef idx="1">
            <a:schemeClr val="accent1"/>
          </a:lnRef>
          <a:fillRef idx="0">
            <a:schemeClr val="accent1"/>
          </a:fillRef>
          <a:effectRef idx="0">
            <a:schemeClr val="accent1"/>
          </a:effectRef>
          <a:fontRef idx="minor">
            <a:schemeClr val="tx1"/>
          </a:fontRef>
        </p:style>
      </p:cxnSp>
      <p:sp>
        <p:nvSpPr>
          <p:cNvPr id="29705" name="ZoneTexte 11"/>
          <p:cNvSpPr txBox="1">
            <a:spLocks noChangeArrowheads="1"/>
          </p:cNvSpPr>
          <p:nvPr/>
        </p:nvSpPr>
        <p:spPr bwMode="auto">
          <a:xfrm>
            <a:off x="468313" y="4056063"/>
            <a:ext cx="1700212" cy="923925"/>
          </a:xfrm>
          <a:prstGeom prst="rect">
            <a:avLst/>
          </a:prstGeom>
          <a:noFill/>
          <a:ln w="9525">
            <a:noFill/>
            <a:miter lim="800000"/>
            <a:headEnd/>
            <a:tailEnd/>
          </a:ln>
        </p:spPr>
        <p:txBody>
          <a:bodyPr wrap="none">
            <a:spAutoFit/>
          </a:bodyPr>
          <a:lstStyle/>
          <a:p>
            <a:r>
              <a:rPr lang="fr-FR">
                <a:latin typeface="Tw Cen MT" pitchFamily="34" charset="0"/>
              </a:rPr>
              <a:t>Son âge ?</a:t>
            </a:r>
          </a:p>
          <a:p>
            <a:r>
              <a:rPr lang="fr-FR">
                <a:latin typeface="Tw Cen MT" pitchFamily="34" charset="0"/>
              </a:rPr>
              <a:t>Son métier ?</a:t>
            </a:r>
          </a:p>
          <a:p>
            <a:r>
              <a:rPr lang="fr-FR">
                <a:latin typeface="Tw Cen MT" pitchFamily="34" charset="0"/>
              </a:rPr>
              <a:t>Ses vêtements ?</a:t>
            </a:r>
          </a:p>
        </p:txBody>
      </p:sp>
      <p:sp>
        <p:nvSpPr>
          <p:cNvPr id="29706" name="ZoneTexte 12"/>
          <p:cNvSpPr txBox="1">
            <a:spLocks noChangeArrowheads="1"/>
          </p:cNvSpPr>
          <p:nvPr/>
        </p:nvSpPr>
        <p:spPr bwMode="auto">
          <a:xfrm>
            <a:off x="2916238" y="5072063"/>
            <a:ext cx="1360487" cy="923925"/>
          </a:xfrm>
          <a:prstGeom prst="rect">
            <a:avLst/>
          </a:prstGeom>
          <a:noFill/>
          <a:ln w="9525">
            <a:noFill/>
            <a:miter lim="800000"/>
            <a:headEnd/>
            <a:tailEnd/>
          </a:ln>
        </p:spPr>
        <p:txBody>
          <a:bodyPr wrap="none">
            <a:spAutoFit/>
          </a:bodyPr>
          <a:lstStyle/>
          <a:p>
            <a:r>
              <a:rPr lang="fr-FR">
                <a:latin typeface="Tw Cen MT" pitchFamily="34" charset="0"/>
              </a:rPr>
              <a:t>Sa hauteur ?</a:t>
            </a:r>
          </a:p>
          <a:p>
            <a:r>
              <a:rPr lang="fr-FR">
                <a:latin typeface="Tw Cen MT" pitchFamily="34" charset="0"/>
              </a:rPr>
              <a:t>Son toit ?</a:t>
            </a:r>
          </a:p>
          <a:p>
            <a:r>
              <a:rPr lang="fr-FR">
                <a:latin typeface="Tw Cen MT" pitchFamily="34" charset="0"/>
              </a:rPr>
              <a:t>Sa couleur ?</a:t>
            </a:r>
          </a:p>
        </p:txBody>
      </p:sp>
      <p:sp>
        <p:nvSpPr>
          <p:cNvPr id="29707" name="ZoneTexte 13"/>
          <p:cNvSpPr txBox="1">
            <a:spLocks noChangeArrowheads="1"/>
          </p:cNvSpPr>
          <p:nvPr/>
        </p:nvSpPr>
        <p:spPr bwMode="auto">
          <a:xfrm>
            <a:off x="6578600" y="5616575"/>
            <a:ext cx="1073150" cy="369888"/>
          </a:xfrm>
          <a:prstGeom prst="rect">
            <a:avLst/>
          </a:prstGeom>
          <a:noFill/>
          <a:ln w="9525">
            <a:noFill/>
            <a:miter lim="800000"/>
            <a:headEnd/>
            <a:tailEnd/>
          </a:ln>
        </p:spPr>
        <p:txBody>
          <a:bodyPr wrap="none">
            <a:spAutoFit/>
          </a:bodyPr>
          <a:lstStyle/>
          <a:p>
            <a:r>
              <a:rPr lang="fr-FR">
                <a:latin typeface="Tw Cen MT" pitchFamily="34" charset="0"/>
              </a:rPr>
              <a:t>Sa taille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p:cNvSpPr>
          <p:nvPr>
            <p:ph type="title"/>
          </p:nvPr>
        </p:nvSpPr>
        <p:spPr/>
        <p:txBody>
          <a:bodyPr/>
          <a:lstStyle/>
          <a:p>
            <a:r>
              <a:rPr lang="en-US" smtClean="0"/>
              <a:t>Implicite et explicite</a:t>
            </a:r>
          </a:p>
        </p:txBody>
      </p:sp>
      <p:sp>
        <p:nvSpPr>
          <p:cNvPr id="3" name="Rectangle 2"/>
          <p:cNvSpPr>
            <a:spLocks noGrp="1"/>
          </p:cNvSpPr>
          <p:nvPr>
            <p:ph sz="quarter" idx="1"/>
          </p:nvPr>
        </p:nvSpPr>
        <p:spPr>
          <a:xfrm>
            <a:off x="609600" y="3789363"/>
            <a:ext cx="3886200" cy="2535237"/>
          </a:xfrm>
          <a:ln w="19050" cmpd="dbl">
            <a:solidFill>
              <a:schemeClr val="accent2">
                <a:lumMod val="75000"/>
              </a:schemeClr>
            </a:solidFill>
          </a:ln>
        </p:spPr>
        <p:txBody>
          <a:bodyPr>
            <a:normAutofit fontScale="77500" lnSpcReduction="20000"/>
          </a:bodyPr>
          <a:lstStyle/>
          <a:p>
            <a:pPr marL="0" indent="0" fontAlgn="auto">
              <a:spcAft>
                <a:spcPts val="0"/>
              </a:spcAft>
              <a:buFont typeface="Wingdings"/>
              <a:buNone/>
              <a:defRPr/>
            </a:pPr>
            <a:r>
              <a:rPr lang="fr-FR" dirty="0"/>
              <a:t>Explicite : information donnée en toutes lettres par un segment du </a:t>
            </a:r>
            <a:r>
              <a:rPr lang="fr-FR" dirty="0" smtClean="0"/>
              <a:t>texte</a:t>
            </a:r>
          </a:p>
          <a:p>
            <a:pPr marL="0" indent="0" fontAlgn="auto">
              <a:spcAft>
                <a:spcPts val="0"/>
              </a:spcAft>
              <a:buFont typeface="Wingdings"/>
              <a:buNone/>
              <a:defRPr/>
            </a:pPr>
            <a:endParaRPr lang="en-US" dirty="0" smtClean="0"/>
          </a:p>
          <a:p>
            <a:pPr marL="320040" indent="-320040" fontAlgn="auto">
              <a:spcAft>
                <a:spcPts val="0"/>
              </a:spcAft>
              <a:buFont typeface="Wingdings" pitchFamily="2" charset="2"/>
              <a:buChar char="Ø"/>
              <a:defRPr/>
            </a:pPr>
            <a:r>
              <a:rPr lang="fr-FR" dirty="0" smtClean="0"/>
              <a:t>Combien </a:t>
            </a:r>
            <a:r>
              <a:rPr lang="fr-FR" dirty="0"/>
              <a:t>M. Seguin a-t-il perdu de chèvres ?</a:t>
            </a:r>
          </a:p>
          <a:p>
            <a:pPr marL="320040" indent="-320040" fontAlgn="auto">
              <a:spcAft>
                <a:spcPts val="0"/>
              </a:spcAft>
              <a:buFont typeface="Wingdings" pitchFamily="2" charset="2"/>
              <a:buChar char="Ø"/>
              <a:defRPr/>
            </a:pPr>
            <a:r>
              <a:rPr lang="fr-FR" dirty="0"/>
              <a:t>Pourquoi choisit-il la septième toute jeune ?</a:t>
            </a:r>
          </a:p>
          <a:p>
            <a:pPr marL="320040" indent="-320040" fontAlgn="auto">
              <a:spcAft>
                <a:spcPts val="0"/>
              </a:spcAft>
              <a:buFont typeface="Wingdings" pitchFamily="2" charset="2"/>
              <a:buChar char="Ø"/>
              <a:defRPr/>
            </a:pPr>
            <a:endParaRPr lang="en-US" dirty="0" smtClean="0"/>
          </a:p>
        </p:txBody>
      </p:sp>
      <p:sp>
        <p:nvSpPr>
          <p:cNvPr id="5" name="Rectangle 2"/>
          <p:cNvSpPr txBox="1">
            <a:spLocks/>
          </p:cNvSpPr>
          <p:nvPr/>
        </p:nvSpPr>
        <p:spPr>
          <a:xfrm>
            <a:off x="611188" y="1628775"/>
            <a:ext cx="8137525" cy="1944688"/>
          </a:xfrm>
          <a:prstGeom prst="rect">
            <a:avLst/>
          </a:prstGeom>
          <a:ln w="19050" cmpd="dbl">
            <a:solidFill>
              <a:schemeClr val="accent2">
                <a:lumMod val="75000"/>
              </a:schemeClr>
            </a:solidFill>
          </a:ln>
        </p:spPr>
        <p:txBody>
          <a:bodyPr>
            <a:normAutofit fontScale="925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fontAlgn="auto">
              <a:spcAft>
                <a:spcPts val="0"/>
              </a:spcAft>
              <a:buFont typeface="Wingdings"/>
              <a:buNone/>
              <a:defRPr/>
            </a:pPr>
            <a:r>
              <a:rPr lang="fr-FR" dirty="0" smtClean="0"/>
              <a:t>Cependant, il ne se découragea pas, et, après avoir perdu six chèvres de la même manière, il en acheta une septième ; seulement, cette fois, il eut soin de la prendre toute jeune, pour qu'elle s'habituât à demeurer chez lui. </a:t>
            </a:r>
          </a:p>
          <a:p>
            <a:pPr marL="0" indent="0" fontAlgn="auto">
              <a:spcAft>
                <a:spcPts val="0"/>
              </a:spcAft>
              <a:buFont typeface="Wingdings"/>
              <a:buNone/>
              <a:defRPr/>
            </a:pPr>
            <a:endParaRPr lang="en-US" dirty="0" smtClean="0"/>
          </a:p>
          <a:p>
            <a:pPr fontAlgn="auto">
              <a:spcAft>
                <a:spcPts val="0"/>
              </a:spcAft>
              <a:buFont typeface="Wingdings" pitchFamily="2" charset="2"/>
              <a:buChar char="Ø"/>
              <a:defRPr/>
            </a:pPr>
            <a:endParaRPr lang="en-US" dirty="0" smtClean="0"/>
          </a:p>
        </p:txBody>
      </p:sp>
      <p:sp>
        <p:nvSpPr>
          <p:cNvPr id="7" name="Rectangle 2"/>
          <p:cNvSpPr>
            <a:spLocks noGrp="1"/>
          </p:cNvSpPr>
          <p:nvPr>
            <p:ph sz="quarter" idx="1"/>
          </p:nvPr>
        </p:nvSpPr>
        <p:spPr>
          <a:xfrm>
            <a:off x="4868863" y="3789363"/>
            <a:ext cx="3886200" cy="2535237"/>
          </a:xfrm>
          <a:ln w="19050" cmpd="dbl">
            <a:solidFill>
              <a:schemeClr val="accent2">
                <a:lumMod val="75000"/>
              </a:schemeClr>
            </a:solidFill>
          </a:ln>
        </p:spPr>
        <p:txBody>
          <a:bodyPr>
            <a:normAutofit fontScale="62500" lnSpcReduction="20000"/>
          </a:bodyPr>
          <a:lstStyle/>
          <a:p>
            <a:pPr marL="0" indent="0" fontAlgn="auto">
              <a:spcAft>
                <a:spcPts val="0"/>
              </a:spcAft>
              <a:buFont typeface="Wingdings"/>
              <a:buNone/>
              <a:defRPr/>
            </a:pPr>
            <a:r>
              <a:rPr lang="fr-FR" dirty="0"/>
              <a:t>Implicite : information non donnée par le texte, mais construite par le lecteur à partir du texte et en fonction de sa base de connaissances…</a:t>
            </a:r>
          </a:p>
          <a:p>
            <a:pPr marL="0" indent="0" fontAlgn="auto">
              <a:spcAft>
                <a:spcPts val="0"/>
              </a:spcAft>
              <a:buFont typeface="Wingdings"/>
              <a:buNone/>
              <a:defRPr/>
            </a:pPr>
            <a:endParaRPr lang="en-US" dirty="0" smtClean="0"/>
          </a:p>
          <a:p>
            <a:pPr marL="320040" indent="-320040" fontAlgn="auto">
              <a:spcAft>
                <a:spcPts val="0"/>
              </a:spcAft>
              <a:buFont typeface="Wingdings" pitchFamily="2" charset="2"/>
              <a:buChar char="Ø"/>
              <a:defRPr/>
            </a:pPr>
            <a:r>
              <a:rPr lang="fr-FR" dirty="0"/>
              <a:t>Où M. Seguin achète-t-il la chèvre ? </a:t>
            </a:r>
            <a:r>
              <a:rPr lang="fr-FR" dirty="0" err="1"/>
              <a:t>Botanic</a:t>
            </a:r>
            <a:r>
              <a:rPr lang="fr-FR" dirty="0"/>
              <a:t>, le marché, un vétérinaire, un éleveur ?</a:t>
            </a:r>
          </a:p>
          <a:p>
            <a:pPr marL="320040" indent="-320040" fontAlgn="auto">
              <a:spcAft>
                <a:spcPts val="0"/>
              </a:spcAft>
              <a:buFont typeface="Wingdings" pitchFamily="2" charset="2"/>
              <a:buChar char="Ø"/>
              <a:defRPr/>
            </a:pPr>
            <a:r>
              <a:rPr lang="fr-FR" dirty="0"/>
              <a:t>Quel est l’âge de la chèvre ?</a:t>
            </a:r>
          </a:p>
          <a:p>
            <a:pPr marL="320040" indent="-320040" fontAlgn="auto">
              <a:spcAft>
                <a:spcPts val="0"/>
              </a:spcAft>
              <a:buFont typeface="Wingdings" pitchFamily="2" charset="2"/>
              <a:buChar char="Ø"/>
              <a:defRPr/>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p:cNvSpPr>
          <p:nvPr>
            <p:ph type="title"/>
          </p:nvPr>
        </p:nvSpPr>
        <p:spPr>
          <a:xfrm>
            <a:off x="612775" y="228600"/>
            <a:ext cx="8153400" cy="990600"/>
          </a:xfrm>
        </p:spPr>
        <p:txBody>
          <a:bodyPr/>
          <a:lstStyle/>
          <a:p>
            <a:r>
              <a:rPr lang="en-US" smtClean="0"/>
              <a:t>Implicite et explicite</a:t>
            </a:r>
          </a:p>
        </p:txBody>
      </p:sp>
      <p:pic>
        <p:nvPicPr>
          <p:cNvPr id="33794" name="Picture 2" descr="http://www.musees.strasbourg.eu/uploads/images/imgs/oeuvres_choisies/musee_ungerer/dessins_jeunesse/022_allumette.jpg"/>
          <p:cNvPicPr>
            <a:picLocks noChangeAspect="1" noChangeArrowheads="1"/>
          </p:cNvPicPr>
          <p:nvPr/>
        </p:nvPicPr>
        <p:blipFill>
          <a:blip r:embed="rId3"/>
          <a:srcRect/>
          <a:stretch>
            <a:fillRect/>
          </a:stretch>
        </p:blipFill>
        <p:spPr bwMode="auto">
          <a:xfrm>
            <a:off x="1100138" y="1989138"/>
            <a:ext cx="1504950" cy="1885950"/>
          </a:xfrm>
          <a:prstGeom prst="rect">
            <a:avLst/>
          </a:prstGeom>
          <a:noFill/>
          <a:ln w="9525">
            <a:noFill/>
            <a:miter lim="800000"/>
            <a:headEnd/>
            <a:tailEnd/>
          </a:ln>
        </p:spPr>
      </p:pic>
      <p:sp>
        <p:nvSpPr>
          <p:cNvPr id="33795" name="ZoneTexte 5"/>
          <p:cNvSpPr txBox="1">
            <a:spLocks noChangeArrowheads="1"/>
          </p:cNvSpPr>
          <p:nvPr/>
        </p:nvSpPr>
        <p:spPr bwMode="auto">
          <a:xfrm>
            <a:off x="3132138" y="1989138"/>
            <a:ext cx="4608512" cy="2584450"/>
          </a:xfrm>
          <a:prstGeom prst="rect">
            <a:avLst/>
          </a:prstGeom>
          <a:noFill/>
          <a:ln w="9525">
            <a:noFill/>
            <a:miter lim="800000"/>
            <a:headEnd/>
            <a:tailEnd/>
          </a:ln>
        </p:spPr>
        <p:txBody>
          <a:bodyPr>
            <a:spAutoFit/>
          </a:bodyPr>
          <a:lstStyle/>
          <a:p>
            <a:r>
              <a:rPr lang="fr-FR">
                <a:latin typeface="Tw Cen MT" pitchFamily="34" charset="0"/>
              </a:rPr>
              <a:t>Monsieur Lacroute, le pâtissier, sortit en hurlant : </a:t>
            </a:r>
          </a:p>
          <a:p>
            <a:r>
              <a:rPr lang="fr-FR">
                <a:latin typeface="Tw Cen MT" pitchFamily="34" charset="0"/>
              </a:rPr>
              <a:t>« Fiche le camp ! Sale gosse ! Enlève tes pattes de ma vitrine ou je vais t’aplatir avec mon rouleau ! »</a:t>
            </a:r>
          </a:p>
          <a:p>
            <a:r>
              <a:rPr lang="fr-FR">
                <a:latin typeface="Tw Cen MT" pitchFamily="34" charset="0"/>
              </a:rPr>
              <a:t>Terrifiée, la pauvre enfant décampa et partit dans la nuit.</a:t>
            </a:r>
          </a:p>
          <a:p>
            <a:endParaRPr lang="fr-FR">
              <a:latin typeface="Tw Cen MT" pitchFamily="34" charset="0"/>
            </a:endParaRPr>
          </a:p>
          <a:p>
            <a:r>
              <a:rPr lang="fr-FR" i="1">
                <a:latin typeface="Tw Cen MT" pitchFamily="34" charset="0"/>
              </a:rPr>
              <a:t>Allumette</a:t>
            </a:r>
            <a:r>
              <a:rPr lang="fr-FR">
                <a:latin typeface="Tw Cen MT" pitchFamily="34" charset="0"/>
              </a:rPr>
              <a:t> de Tony Ungerer</a:t>
            </a:r>
          </a:p>
        </p:txBody>
      </p:sp>
      <p:sp>
        <p:nvSpPr>
          <p:cNvPr id="33796" name="ZoneTexte 6"/>
          <p:cNvSpPr txBox="1">
            <a:spLocks noChangeArrowheads="1"/>
          </p:cNvSpPr>
          <p:nvPr/>
        </p:nvSpPr>
        <p:spPr bwMode="auto">
          <a:xfrm>
            <a:off x="1100138" y="4389438"/>
            <a:ext cx="6916737" cy="369887"/>
          </a:xfrm>
          <a:prstGeom prst="rect">
            <a:avLst/>
          </a:prstGeom>
          <a:noFill/>
          <a:ln w="9525">
            <a:noFill/>
            <a:miter lim="800000"/>
            <a:headEnd/>
            <a:tailEnd/>
          </a:ln>
        </p:spPr>
        <p:txBody>
          <a:bodyPr wrap="none">
            <a:spAutoFit/>
          </a:bodyPr>
          <a:lstStyle/>
          <a:p>
            <a:r>
              <a:rPr lang="fr-FR">
                <a:latin typeface="Tw Cen MT" pitchFamily="34" charset="0"/>
              </a:rPr>
              <a:t>Allumette est-elle une sale gosse ? Ou Monsieur Lacroute un sale type ?</a:t>
            </a:r>
          </a:p>
        </p:txBody>
      </p:sp>
      <p:sp>
        <p:nvSpPr>
          <p:cNvPr id="33797" name="ZoneTexte 7"/>
          <p:cNvSpPr txBox="1">
            <a:spLocks noChangeArrowheads="1"/>
          </p:cNvSpPr>
          <p:nvPr/>
        </p:nvSpPr>
        <p:spPr bwMode="auto">
          <a:xfrm>
            <a:off x="1187450" y="5949950"/>
            <a:ext cx="6343650" cy="368300"/>
          </a:xfrm>
          <a:prstGeom prst="rect">
            <a:avLst/>
          </a:prstGeom>
          <a:noFill/>
          <a:ln w="9525">
            <a:noFill/>
            <a:miter lim="800000"/>
            <a:headEnd/>
            <a:tailEnd/>
          </a:ln>
        </p:spPr>
        <p:txBody>
          <a:bodyPr wrap="none">
            <a:spAutoFit/>
          </a:bodyPr>
          <a:lstStyle/>
          <a:p>
            <a:r>
              <a:rPr lang="fr-FR">
                <a:latin typeface="Tw Cen MT" pitchFamily="34" charset="0"/>
              </a:rPr>
              <a:t>Le travail sur l’implicite n’est donc pas à réserver aux plus grands…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p:cNvSpPr>
          <p:nvPr>
            <p:ph type="title"/>
          </p:nvPr>
        </p:nvSpPr>
        <p:spPr>
          <a:xfrm>
            <a:off x="612775" y="228600"/>
            <a:ext cx="8153400" cy="990600"/>
          </a:xfrm>
        </p:spPr>
        <p:txBody>
          <a:bodyPr/>
          <a:lstStyle/>
          <a:p>
            <a:r>
              <a:rPr lang="fr-FR" smtClean="0"/>
              <a:t>3 types d’implicites</a:t>
            </a:r>
          </a:p>
        </p:txBody>
      </p:sp>
      <p:sp>
        <p:nvSpPr>
          <p:cNvPr id="35842" name="Rectangle 2"/>
          <p:cNvSpPr>
            <a:spLocks noGrp="1"/>
          </p:cNvSpPr>
          <p:nvPr>
            <p:ph sz="quarter" idx="1"/>
          </p:nvPr>
        </p:nvSpPr>
        <p:spPr>
          <a:xfrm>
            <a:off x="612775" y="1600200"/>
            <a:ext cx="8153400" cy="4495800"/>
          </a:xfrm>
        </p:spPr>
        <p:txBody>
          <a:bodyPr/>
          <a:lstStyle/>
          <a:p>
            <a:pPr>
              <a:buFont typeface="Wingdings" pitchFamily="2" charset="2"/>
              <a:buChar char="Ø"/>
            </a:pPr>
            <a:r>
              <a:rPr lang="fr-FR" smtClean="0"/>
              <a:t>ce qui est présupposé </a:t>
            </a:r>
          </a:p>
          <a:p>
            <a:pPr>
              <a:buFont typeface="Wingdings" pitchFamily="2" charset="2"/>
              <a:buChar char="Ø"/>
            </a:pPr>
            <a:r>
              <a:rPr lang="fr-FR" smtClean="0"/>
              <a:t>ce qui est impliqué</a:t>
            </a:r>
          </a:p>
          <a:p>
            <a:pPr>
              <a:buFont typeface="Wingdings" pitchFamily="2" charset="2"/>
              <a:buChar char="Ø"/>
            </a:pPr>
            <a:r>
              <a:rPr lang="fr-FR" smtClean="0"/>
              <a:t>ce qui est sous-entendu</a:t>
            </a:r>
          </a:p>
          <a:p>
            <a:pPr lvl="1">
              <a:buFont typeface="Wingdings" pitchFamily="2" charset="2"/>
              <a:buChar char="Ø"/>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p:cNvSpPr>
          <p:nvPr>
            <p:ph type="title"/>
          </p:nvPr>
        </p:nvSpPr>
        <p:spPr>
          <a:xfrm>
            <a:off x="612775" y="228600"/>
            <a:ext cx="8153400" cy="990600"/>
          </a:xfrm>
        </p:spPr>
        <p:txBody>
          <a:bodyPr/>
          <a:lstStyle/>
          <a:p>
            <a:r>
              <a:rPr lang="fr-FR" smtClean="0"/>
              <a:t>Le présupposé est culturel</a:t>
            </a:r>
          </a:p>
        </p:txBody>
      </p:sp>
      <p:sp>
        <p:nvSpPr>
          <p:cNvPr id="37890" name="ZoneTexte 14"/>
          <p:cNvSpPr txBox="1">
            <a:spLocks noChangeArrowheads="1"/>
          </p:cNvSpPr>
          <p:nvPr/>
        </p:nvSpPr>
        <p:spPr bwMode="auto">
          <a:xfrm>
            <a:off x="971550" y="2060575"/>
            <a:ext cx="6840538" cy="2308225"/>
          </a:xfrm>
          <a:prstGeom prst="rect">
            <a:avLst/>
          </a:prstGeom>
          <a:noFill/>
          <a:ln w="9525">
            <a:noFill/>
            <a:miter lim="800000"/>
            <a:headEnd/>
            <a:tailEnd/>
          </a:ln>
        </p:spPr>
        <p:txBody>
          <a:bodyPr>
            <a:spAutoFit/>
          </a:bodyPr>
          <a:lstStyle/>
          <a:p>
            <a:r>
              <a:rPr lang="fr-FR">
                <a:latin typeface="Tw Cen MT" pitchFamily="34" charset="0"/>
              </a:rPr>
              <a:t>des informations non-dites parce qu’elles sont supposées être connues </a:t>
            </a:r>
          </a:p>
          <a:p>
            <a:endParaRPr lang="fr-FR">
              <a:latin typeface="Tw Cen MT" pitchFamily="34" charset="0"/>
            </a:endParaRPr>
          </a:p>
          <a:p>
            <a:r>
              <a:rPr lang="fr-FR">
                <a:latin typeface="Tw Cen MT" pitchFamily="34" charset="0"/>
              </a:rPr>
              <a:t>l’univers du récit, par exemple : caractéristiques d’une sorcière, sa fonction, dans un conte </a:t>
            </a:r>
          </a:p>
          <a:p>
            <a:endParaRPr lang="fr-FR">
              <a:latin typeface="Tw Cen MT" pitchFamily="34" charset="0"/>
            </a:endParaRPr>
          </a:p>
          <a:p>
            <a:r>
              <a:rPr lang="fr-FR">
                <a:latin typeface="Tw Cen MT" pitchFamily="34" charset="0"/>
              </a:rPr>
              <a:t>la personnification des animaux, </a:t>
            </a:r>
          </a:p>
          <a:p>
            <a:endParaRPr lang="fr-FR">
              <a:latin typeface="Tw Cen MT" pitchFamily="34" charset="0"/>
            </a:endParaRPr>
          </a:p>
          <a:p>
            <a:r>
              <a:rPr lang="fr-FR">
                <a:latin typeface="Tw Cen MT" pitchFamily="34" charset="0"/>
              </a:rPr>
              <a:t>l’organisation d’une famille.</a:t>
            </a:r>
          </a:p>
        </p:txBody>
      </p:sp>
      <p:sp>
        <p:nvSpPr>
          <p:cNvPr id="37891" name="ZoneTexte 15"/>
          <p:cNvSpPr txBox="1">
            <a:spLocks noChangeArrowheads="1"/>
          </p:cNvSpPr>
          <p:nvPr/>
        </p:nvSpPr>
        <p:spPr bwMode="auto">
          <a:xfrm>
            <a:off x="827088" y="5157788"/>
            <a:ext cx="7705725" cy="1476375"/>
          </a:xfrm>
          <a:prstGeom prst="rect">
            <a:avLst/>
          </a:prstGeom>
          <a:noFill/>
          <a:ln w="9525">
            <a:noFill/>
            <a:miter lim="800000"/>
            <a:headEnd/>
            <a:tailEnd/>
          </a:ln>
        </p:spPr>
        <p:txBody>
          <a:bodyPr>
            <a:spAutoFit/>
          </a:bodyPr>
          <a:lstStyle/>
          <a:p>
            <a:r>
              <a:rPr lang="fr-FR">
                <a:latin typeface="Tw Cen MT" pitchFamily="34" charset="0"/>
              </a:rPr>
              <a:t>Ex : le personnage du loup dans </a:t>
            </a:r>
            <a:r>
              <a:rPr lang="fr-FR" i="1">
                <a:latin typeface="Tw Cen MT" pitchFamily="34" charset="0"/>
              </a:rPr>
              <a:t>la chèvre de Monsieur Seguin (Première occurrence du terme)</a:t>
            </a:r>
          </a:p>
          <a:p>
            <a:endParaRPr lang="fr-FR" i="1">
              <a:latin typeface="Tw Cen MT" pitchFamily="34" charset="0"/>
            </a:endParaRPr>
          </a:p>
          <a:p>
            <a:r>
              <a:rPr lang="fr-FR" i="1">
                <a:latin typeface="Tw Cen MT" pitchFamily="34" charset="0"/>
              </a:rPr>
              <a:t>et là-haut </a:t>
            </a:r>
            <a:r>
              <a:rPr lang="fr-FR" i="1">
                <a:solidFill>
                  <a:srgbClr val="FF0000"/>
                </a:solidFill>
                <a:latin typeface="Tw Cen MT" pitchFamily="34" charset="0"/>
              </a:rPr>
              <a:t>le loup </a:t>
            </a:r>
            <a:r>
              <a:rPr lang="fr-FR" i="1">
                <a:latin typeface="Tw Cen MT" pitchFamily="34" charset="0"/>
              </a:rPr>
              <a:t>les mangeait. Ni les caresses de leur maître, ni la peur du loup, rien ne les retenait.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L’impliqué résulte d’un calcul d’inférence</a:t>
            </a:r>
          </a:p>
        </p:txBody>
      </p:sp>
      <p:sp>
        <p:nvSpPr>
          <p:cNvPr id="39938" name="ZoneTexte 4"/>
          <p:cNvSpPr txBox="1">
            <a:spLocks noChangeArrowheads="1"/>
          </p:cNvSpPr>
          <p:nvPr/>
        </p:nvSpPr>
        <p:spPr bwMode="auto">
          <a:xfrm>
            <a:off x="1062038" y="2924175"/>
            <a:ext cx="6842125" cy="369888"/>
          </a:xfrm>
          <a:prstGeom prst="rect">
            <a:avLst/>
          </a:prstGeom>
          <a:noFill/>
          <a:ln w="9525">
            <a:noFill/>
            <a:miter lim="800000"/>
            <a:headEnd/>
            <a:tailEnd/>
          </a:ln>
        </p:spPr>
        <p:txBody>
          <a:bodyPr>
            <a:spAutoFit/>
          </a:bodyPr>
          <a:lstStyle/>
          <a:p>
            <a:r>
              <a:rPr lang="fr-FR">
                <a:latin typeface="Tw Cen MT" pitchFamily="34" charset="0"/>
              </a:rPr>
              <a:t>Ce qui n’est pas énoncé est déduit…</a:t>
            </a:r>
          </a:p>
        </p:txBody>
      </p:sp>
      <p:sp>
        <p:nvSpPr>
          <p:cNvPr id="39939" name="ZoneTexte 5"/>
          <p:cNvSpPr txBox="1">
            <a:spLocks noChangeArrowheads="1"/>
          </p:cNvSpPr>
          <p:nvPr/>
        </p:nvSpPr>
        <p:spPr bwMode="auto">
          <a:xfrm>
            <a:off x="1042988" y="5157788"/>
            <a:ext cx="7705725" cy="646112"/>
          </a:xfrm>
          <a:prstGeom prst="rect">
            <a:avLst/>
          </a:prstGeom>
          <a:noFill/>
          <a:ln w="9525">
            <a:noFill/>
            <a:miter lim="800000"/>
            <a:headEnd/>
            <a:tailEnd/>
          </a:ln>
        </p:spPr>
        <p:txBody>
          <a:bodyPr>
            <a:spAutoFit/>
          </a:bodyPr>
          <a:lstStyle/>
          <a:p>
            <a:r>
              <a:rPr lang="fr-FR" i="1">
                <a:latin typeface="Tw Cen MT" pitchFamily="34" charset="0"/>
              </a:rPr>
              <a:t>Cette année, Hélène a mis tous ses enfants dans la même école…</a:t>
            </a:r>
          </a:p>
          <a:p>
            <a:r>
              <a:rPr lang="fr-FR">
                <a:latin typeface="Tw Cen MT" pitchFamily="34" charset="0"/>
              </a:rPr>
              <a:t>Ce qui implique…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p:cNvSpPr>
          <p:nvPr>
            <p:ph type="title"/>
          </p:nvPr>
        </p:nvSpPr>
        <p:spPr>
          <a:xfrm>
            <a:off x="612775" y="228600"/>
            <a:ext cx="8153400" cy="990600"/>
          </a:xfrm>
        </p:spPr>
        <p:txBody>
          <a:bodyPr/>
          <a:lstStyle/>
          <a:p>
            <a:r>
              <a:rPr lang="fr-FR" smtClean="0"/>
              <a:t>Le sous-entendu est intentionnel</a:t>
            </a:r>
          </a:p>
        </p:txBody>
      </p:sp>
      <p:sp>
        <p:nvSpPr>
          <p:cNvPr id="41986" name="ZoneTexte 4"/>
          <p:cNvSpPr txBox="1">
            <a:spLocks noChangeArrowheads="1"/>
          </p:cNvSpPr>
          <p:nvPr/>
        </p:nvSpPr>
        <p:spPr bwMode="auto">
          <a:xfrm>
            <a:off x="611188" y="1989138"/>
            <a:ext cx="6840537" cy="646112"/>
          </a:xfrm>
          <a:prstGeom prst="rect">
            <a:avLst/>
          </a:prstGeom>
          <a:noFill/>
          <a:ln w="9525">
            <a:noFill/>
            <a:miter lim="800000"/>
            <a:headEnd/>
            <a:tailEnd/>
          </a:ln>
        </p:spPr>
        <p:txBody>
          <a:bodyPr>
            <a:spAutoFit/>
          </a:bodyPr>
          <a:lstStyle/>
          <a:p>
            <a:r>
              <a:rPr lang="fr-FR">
                <a:latin typeface="Tw Cen MT" pitchFamily="34" charset="0"/>
              </a:rPr>
              <a:t>Implicite volontaire correspondant à des codes sociaux bien établis</a:t>
            </a:r>
          </a:p>
          <a:p>
            <a:r>
              <a:rPr lang="fr-FR">
                <a:latin typeface="Tw Cen MT" pitchFamily="34" charset="0"/>
              </a:rPr>
              <a:t>Connivence entre le l’auteur et le lecteur</a:t>
            </a:r>
          </a:p>
        </p:txBody>
      </p:sp>
      <p:sp>
        <p:nvSpPr>
          <p:cNvPr id="41987" name="ZoneTexte 5"/>
          <p:cNvSpPr txBox="1">
            <a:spLocks noChangeArrowheads="1"/>
          </p:cNvSpPr>
          <p:nvPr/>
        </p:nvSpPr>
        <p:spPr bwMode="auto">
          <a:xfrm>
            <a:off x="611188" y="4941888"/>
            <a:ext cx="7705725" cy="1476375"/>
          </a:xfrm>
          <a:prstGeom prst="rect">
            <a:avLst/>
          </a:prstGeom>
          <a:noFill/>
          <a:ln w="9525">
            <a:noFill/>
            <a:miter lim="800000"/>
            <a:headEnd/>
            <a:tailEnd/>
          </a:ln>
        </p:spPr>
        <p:txBody>
          <a:bodyPr>
            <a:spAutoFit/>
          </a:bodyPr>
          <a:lstStyle/>
          <a:p>
            <a:r>
              <a:rPr lang="fr-FR">
                <a:latin typeface="Tw Cen MT" pitchFamily="34" charset="0"/>
              </a:rPr>
              <a:t>Il paraît même, - ceci doit rester entre nous, Gringoire, - qu'un jeune chamois à pelage noir, eut la bonne fortune de plaire à Blanquette. Les deux amoureux s'égarèrent parmi le bois une heure ou deux, et si tu veux savoir ce qu'ils se dirent, va le demander aux sources bavardes qui courent invisibles dans la mousse.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p:cNvSpPr>
          <p:nvPr>
            <p:ph type="title"/>
          </p:nvPr>
        </p:nvSpPr>
        <p:spPr/>
        <p:txBody>
          <a:bodyPr/>
          <a:lstStyle/>
          <a:p>
            <a:r>
              <a:rPr lang="en-US" smtClean="0"/>
              <a:t>Comprendre et interpréter</a:t>
            </a:r>
          </a:p>
        </p:txBody>
      </p:sp>
      <p:sp>
        <p:nvSpPr>
          <p:cNvPr id="3" name="Rectangle 2"/>
          <p:cNvSpPr>
            <a:spLocks noGrp="1"/>
          </p:cNvSpPr>
          <p:nvPr>
            <p:ph sz="quarter" idx="1"/>
          </p:nvPr>
        </p:nvSpPr>
        <p:spPr>
          <a:xfrm>
            <a:off x="468313" y="1700213"/>
            <a:ext cx="3886200" cy="2536825"/>
          </a:xfrm>
          <a:ln w="19050" cmpd="dbl">
            <a:solidFill>
              <a:schemeClr val="accent2">
                <a:lumMod val="75000"/>
              </a:schemeClr>
            </a:solidFill>
          </a:ln>
        </p:spPr>
        <p:txBody>
          <a:bodyPr>
            <a:normAutofit fontScale="77500" lnSpcReduction="20000"/>
          </a:bodyPr>
          <a:lstStyle/>
          <a:p>
            <a:pPr marL="0" indent="0" fontAlgn="auto">
              <a:spcAft>
                <a:spcPts val="0"/>
              </a:spcAft>
              <a:buFont typeface="Wingdings"/>
              <a:buNone/>
              <a:defRPr/>
            </a:pPr>
            <a:r>
              <a:rPr lang="fr-FR" dirty="0"/>
              <a:t>Comprendre</a:t>
            </a:r>
          </a:p>
          <a:p>
            <a:pPr marL="0" indent="0" fontAlgn="auto">
              <a:spcAft>
                <a:spcPts val="0"/>
              </a:spcAft>
              <a:buFont typeface="Wingdings"/>
              <a:buNone/>
              <a:defRPr/>
            </a:pPr>
            <a:endParaRPr lang="fr-FR" dirty="0"/>
          </a:p>
          <a:p>
            <a:pPr marL="0" indent="0" fontAlgn="auto">
              <a:spcAft>
                <a:spcPts val="0"/>
              </a:spcAft>
              <a:buFont typeface="Wingdings"/>
              <a:buNone/>
              <a:defRPr/>
            </a:pPr>
            <a:r>
              <a:rPr lang="fr-FR" dirty="0"/>
              <a:t>Des vérités objectives, indiscutables</a:t>
            </a:r>
          </a:p>
          <a:p>
            <a:pPr marL="0" indent="0" fontAlgn="auto">
              <a:spcAft>
                <a:spcPts val="0"/>
              </a:spcAft>
              <a:buFont typeface="Wingdings"/>
              <a:buNone/>
              <a:defRPr/>
            </a:pPr>
            <a:r>
              <a:rPr lang="fr-FR" dirty="0" smtClean="0"/>
              <a:t>Explicite -Consensus</a:t>
            </a:r>
            <a:endParaRPr lang="fr-FR" dirty="0"/>
          </a:p>
          <a:p>
            <a:pPr marL="320040" indent="-320040" fontAlgn="auto">
              <a:spcAft>
                <a:spcPts val="0"/>
              </a:spcAft>
              <a:buFont typeface="Wingdings" pitchFamily="2" charset="2"/>
              <a:buChar char="Ø"/>
              <a:defRPr/>
            </a:pPr>
            <a:r>
              <a:rPr lang="fr-FR" dirty="0"/>
              <a:t>Une base fondamentale : 1</a:t>
            </a:r>
            <a:r>
              <a:rPr lang="fr-FR" baseline="30000" dirty="0"/>
              <a:t>er</a:t>
            </a:r>
            <a:r>
              <a:rPr lang="fr-FR" dirty="0"/>
              <a:t> degré</a:t>
            </a:r>
          </a:p>
          <a:p>
            <a:pPr marL="320040" indent="-320040" fontAlgn="auto">
              <a:spcAft>
                <a:spcPts val="0"/>
              </a:spcAft>
              <a:buFont typeface="Wingdings" pitchFamily="2" charset="2"/>
              <a:buChar char="Ø"/>
              <a:defRPr/>
            </a:pPr>
            <a:endParaRPr lang="en-US" dirty="0" smtClean="0"/>
          </a:p>
        </p:txBody>
      </p:sp>
      <p:sp>
        <p:nvSpPr>
          <p:cNvPr id="5" name="Rectangle 2"/>
          <p:cNvSpPr txBox="1">
            <a:spLocks/>
          </p:cNvSpPr>
          <p:nvPr/>
        </p:nvSpPr>
        <p:spPr>
          <a:xfrm>
            <a:off x="468313" y="4437063"/>
            <a:ext cx="5256212" cy="1944687"/>
          </a:xfrm>
          <a:prstGeom prst="rect">
            <a:avLst/>
          </a:prstGeom>
          <a:ln w="19050" cmpd="dbl">
            <a:solidFill>
              <a:schemeClr val="accent2">
                <a:lumMod val="75000"/>
              </a:schemeClr>
            </a:solidFill>
          </a:ln>
        </p:spPr>
        <p:txBody>
          <a:bodyPr>
            <a:normAutofit fontScale="700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a:t>Le Renard s'en saisit, et dit : "Mon bon Monsieur,</a:t>
            </a:r>
            <a:br>
              <a:rPr lang="fr-FR" dirty="0"/>
            </a:br>
            <a:r>
              <a:rPr lang="fr-FR" dirty="0"/>
              <a:t>Apprenez que tout flatteur</a:t>
            </a:r>
            <a:br>
              <a:rPr lang="fr-FR" dirty="0"/>
            </a:br>
            <a:r>
              <a:rPr lang="fr-FR" dirty="0"/>
              <a:t>Vit aux dépens de celui qui l'écoute :</a:t>
            </a:r>
            <a:br>
              <a:rPr lang="fr-FR" dirty="0"/>
            </a:br>
            <a:r>
              <a:rPr lang="fr-FR" dirty="0"/>
              <a:t>Cette leçon vaut bien un fromage, sans doute. "</a:t>
            </a:r>
            <a:br>
              <a:rPr lang="fr-FR" dirty="0"/>
            </a:br>
            <a:r>
              <a:rPr lang="fr-FR" dirty="0"/>
              <a:t>Le Corbeau, honteux et confus,</a:t>
            </a:r>
            <a:br>
              <a:rPr lang="fr-FR" dirty="0"/>
            </a:br>
            <a:r>
              <a:rPr lang="fr-FR" dirty="0"/>
              <a:t>Jura, mais un peu tard, qu'on ne l'y prendrait plus</a:t>
            </a:r>
            <a:r>
              <a:rPr lang="fr-FR" dirty="0" smtClean="0"/>
              <a:t>.</a:t>
            </a:r>
            <a:endParaRPr lang="en-US" dirty="0" smtClean="0"/>
          </a:p>
        </p:txBody>
      </p:sp>
      <p:sp>
        <p:nvSpPr>
          <p:cNvPr id="7" name="Rectangle 2"/>
          <p:cNvSpPr>
            <a:spLocks noGrp="1"/>
          </p:cNvSpPr>
          <p:nvPr>
            <p:ph sz="quarter" idx="1"/>
          </p:nvPr>
        </p:nvSpPr>
        <p:spPr>
          <a:xfrm>
            <a:off x="4819650" y="1700213"/>
            <a:ext cx="3886200" cy="2536825"/>
          </a:xfrm>
          <a:ln w="19050" cmpd="dbl">
            <a:solidFill>
              <a:schemeClr val="accent2">
                <a:lumMod val="75000"/>
              </a:schemeClr>
            </a:solidFill>
          </a:ln>
        </p:spPr>
        <p:txBody>
          <a:bodyPr>
            <a:normAutofit fontScale="70000" lnSpcReduction="20000"/>
          </a:bodyPr>
          <a:lstStyle/>
          <a:p>
            <a:pPr marL="0" indent="0" fontAlgn="auto">
              <a:spcAft>
                <a:spcPts val="0"/>
              </a:spcAft>
              <a:buFont typeface="Wingdings"/>
              <a:buNone/>
              <a:defRPr/>
            </a:pPr>
            <a:r>
              <a:rPr lang="fr-FR" dirty="0"/>
              <a:t>Interpréter</a:t>
            </a:r>
          </a:p>
          <a:p>
            <a:pPr marL="0" indent="0" fontAlgn="auto">
              <a:spcAft>
                <a:spcPts val="0"/>
              </a:spcAft>
              <a:buFont typeface="Wingdings"/>
              <a:buNone/>
              <a:defRPr/>
            </a:pPr>
            <a:endParaRPr lang="fr-FR" dirty="0"/>
          </a:p>
          <a:p>
            <a:pPr marL="0" indent="0" fontAlgn="auto">
              <a:spcAft>
                <a:spcPts val="0"/>
              </a:spcAft>
              <a:buFont typeface="Wingdings"/>
              <a:buNone/>
              <a:defRPr/>
            </a:pPr>
            <a:r>
              <a:rPr lang="fr-FR" dirty="0"/>
              <a:t>Un côté subjectif, signification plus aléatoire</a:t>
            </a:r>
          </a:p>
          <a:p>
            <a:pPr marL="0" indent="0" fontAlgn="auto">
              <a:spcAft>
                <a:spcPts val="0"/>
              </a:spcAft>
              <a:buFont typeface="Wingdings"/>
              <a:buNone/>
              <a:defRPr/>
            </a:pPr>
            <a:r>
              <a:rPr lang="fr-FR" dirty="0" smtClean="0"/>
              <a:t>Implicite - Lieu </a:t>
            </a:r>
            <a:r>
              <a:rPr lang="fr-FR" dirty="0"/>
              <a:t>du débat</a:t>
            </a:r>
          </a:p>
          <a:p>
            <a:pPr marL="0" indent="0" fontAlgn="auto">
              <a:spcAft>
                <a:spcPts val="0"/>
              </a:spcAft>
              <a:buFont typeface="Wingdings"/>
              <a:buNone/>
              <a:defRPr/>
            </a:pPr>
            <a:r>
              <a:rPr lang="fr-FR" dirty="0"/>
              <a:t>Contenu symbolique des textes</a:t>
            </a:r>
          </a:p>
          <a:p>
            <a:pPr marL="320040" indent="-320040" fontAlgn="auto">
              <a:spcAft>
                <a:spcPts val="0"/>
              </a:spcAft>
              <a:buFont typeface="Wingdings" pitchFamily="2" charset="2"/>
              <a:buChar char="Ø"/>
              <a:defRPr/>
            </a:pPr>
            <a:r>
              <a:rPr lang="fr-FR" dirty="0"/>
              <a:t>Réservé à une élite : 2</a:t>
            </a:r>
            <a:r>
              <a:rPr lang="fr-FR" baseline="30000" dirty="0"/>
              <a:t>nd</a:t>
            </a:r>
            <a:r>
              <a:rPr lang="fr-FR" dirty="0"/>
              <a:t> degré</a:t>
            </a:r>
          </a:p>
          <a:p>
            <a:pPr marL="320040" indent="-320040" fontAlgn="auto">
              <a:spcAft>
                <a:spcPts val="0"/>
              </a:spcAft>
              <a:buFont typeface="Wingdings" pitchFamily="2" charset="2"/>
              <a:buChar char="Ø"/>
              <a:defRPr/>
            </a:pPr>
            <a:endParaRPr lang="en-US" dirty="0" smtClean="0"/>
          </a:p>
        </p:txBody>
      </p:sp>
      <p:sp>
        <p:nvSpPr>
          <p:cNvPr id="6" name="Rectangle 2"/>
          <p:cNvSpPr txBox="1">
            <a:spLocks/>
          </p:cNvSpPr>
          <p:nvPr/>
        </p:nvSpPr>
        <p:spPr>
          <a:xfrm>
            <a:off x="5940425" y="4416425"/>
            <a:ext cx="2744788" cy="1944688"/>
          </a:xfrm>
          <a:prstGeom prst="rect">
            <a:avLst/>
          </a:prstGeom>
          <a:ln w="19050" cmpd="dbl">
            <a:solidFill>
              <a:schemeClr val="accent2">
                <a:lumMod val="75000"/>
              </a:schemeClr>
            </a:solidFill>
          </a:ln>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a:t>Tout le monde est d’accord pour dire que le Renard mange le fromage…</a:t>
            </a:r>
          </a:p>
          <a:p>
            <a:pPr marL="0" indent="0" fontAlgn="auto">
              <a:spcAft>
                <a:spcPts val="0"/>
              </a:spcAft>
              <a:buFont typeface="Wingdings"/>
              <a:buNone/>
              <a:defRPr/>
            </a:pPr>
            <a:endParaRPr lang="en-US" dirty="0" smtClean="0"/>
          </a:p>
          <a:p>
            <a:pPr fontAlgn="auto">
              <a:spcAft>
                <a:spcPts val="0"/>
              </a:spcAft>
              <a:buFont typeface="Wingdings" pitchFamily="2" charset="2"/>
              <a:buChar char="Ø"/>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fontAlgn="auto">
              <a:spcAft>
                <a:spcPts val="0"/>
              </a:spcAft>
              <a:defRPr/>
            </a:pPr>
            <a:r>
              <a:rPr lang="fr-FR"/>
              <a:t>Exemple </a:t>
            </a:r>
            <a:r>
              <a:rPr lang="fr-FR" smtClean="0"/>
              <a:t>1: </a:t>
            </a:r>
            <a:r>
              <a:rPr lang="fr-FR"/>
              <a:t>une évaluation cycle 3, INETOP, </a:t>
            </a:r>
            <a:r>
              <a:rPr lang="fr-FR" err="1"/>
              <a:t>Aubret</a:t>
            </a:r>
            <a:r>
              <a:rPr lang="fr-FR"/>
              <a:t> &amp; Blanchard, 1991</a:t>
            </a:r>
            <a:endParaRPr lang="en-US"/>
          </a:p>
        </p:txBody>
      </p:sp>
      <p:sp>
        <p:nvSpPr>
          <p:cNvPr id="5" name="Espace réservé du contenu 2"/>
          <p:cNvSpPr>
            <a:spLocks noGrp="1"/>
          </p:cNvSpPr>
          <p:nvPr>
            <p:ph idx="1"/>
          </p:nvPr>
        </p:nvSpPr>
        <p:spPr>
          <a:xfrm>
            <a:off x="2339975" y="1989138"/>
            <a:ext cx="6429375" cy="4525962"/>
          </a:xfrm>
        </p:spPr>
        <p:txBody>
          <a:bodyPr>
            <a:normAutofit/>
          </a:bodyPr>
          <a:lstStyle/>
          <a:p>
            <a:pPr marL="114300" indent="0" algn="just" fontAlgn="auto">
              <a:spcAft>
                <a:spcPts val="0"/>
              </a:spcAft>
              <a:buFont typeface="Wingdings"/>
              <a:buNone/>
              <a:defRPr/>
            </a:pPr>
            <a:r>
              <a:rPr lang="fr-FR"/>
              <a:t>À plat ventre sur la plus grosse branche de tilleul, Colin, immobile comme un chasseur à l’affût, observe le manège du chat Tibère.</a:t>
            </a:r>
          </a:p>
          <a:p>
            <a:pPr marL="114300" indent="0" algn="just" fontAlgn="auto">
              <a:spcAft>
                <a:spcPts val="0"/>
              </a:spcAft>
              <a:buFont typeface="Wingdings"/>
              <a:buNone/>
              <a:defRPr/>
            </a:pPr>
            <a:r>
              <a:rPr lang="fr-FR"/>
              <a:t>Tapi sous un banc de l’allée où les miettes de pain font le régal des moineaux, Tibère attend patiemment que ceux-ci s’approchent suffisamment de lui pour bondir sur la proie qu’il convoite.</a:t>
            </a:r>
          </a:p>
          <a:p>
            <a:pPr marL="320040" indent="-320040" fontAlgn="auto">
              <a:spcAft>
                <a:spcPts val="0"/>
              </a:spcAft>
              <a:buFont typeface="Wingdings"/>
              <a:buChar char=""/>
              <a:defRPr/>
            </a:pP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p:cNvSpPr>
          <p:nvPr>
            <p:ph type="title"/>
          </p:nvPr>
        </p:nvSpPr>
        <p:spPr/>
        <p:txBody>
          <a:bodyPr/>
          <a:lstStyle/>
          <a:p>
            <a:r>
              <a:rPr lang="en-US" smtClean="0"/>
              <a:t>Comprendre et interpréter</a:t>
            </a:r>
          </a:p>
        </p:txBody>
      </p:sp>
      <p:sp>
        <p:nvSpPr>
          <p:cNvPr id="5" name="Rectangle 2"/>
          <p:cNvSpPr txBox="1">
            <a:spLocks/>
          </p:cNvSpPr>
          <p:nvPr/>
        </p:nvSpPr>
        <p:spPr>
          <a:xfrm>
            <a:off x="468313" y="1628775"/>
            <a:ext cx="5256212" cy="4824413"/>
          </a:xfrm>
          <a:prstGeom prst="rect">
            <a:avLst/>
          </a:prstGeom>
          <a:ln w="19050" cmpd="dbl">
            <a:solidFill>
              <a:schemeClr val="accent2">
                <a:lumMod val="75000"/>
              </a:schemeClr>
            </a:solidFill>
          </a:ln>
        </p:spPr>
        <p:txBody>
          <a:bodyPr>
            <a:normAutofit fontScale="700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fontAlgn="auto">
              <a:spcAft>
                <a:spcPts val="0"/>
              </a:spcAft>
              <a:buFont typeface="Wingdings" pitchFamily="2" charset="2"/>
              <a:buChar char="Ø"/>
              <a:defRPr/>
            </a:pPr>
            <a:r>
              <a:rPr lang="fr-FR" dirty="0"/>
              <a:t>Pourtant des territoires moins étroitement délimités</a:t>
            </a:r>
          </a:p>
          <a:p>
            <a:pPr fontAlgn="auto">
              <a:spcAft>
                <a:spcPts val="0"/>
              </a:spcAft>
              <a:buFont typeface="Wingdings" pitchFamily="2" charset="2"/>
              <a:buChar char="Ø"/>
              <a:defRPr/>
            </a:pPr>
            <a:endParaRPr lang="fr-FR" dirty="0"/>
          </a:p>
          <a:p>
            <a:pPr fontAlgn="auto">
              <a:spcAft>
                <a:spcPts val="0"/>
              </a:spcAft>
              <a:buFont typeface="Wingdings" pitchFamily="2" charset="2"/>
              <a:buChar char="Ø"/>
              <a:defRPr/>
            </a:pPr>
            <a:r>
              <a:rPr lang="fr-FR" dirty="0"/>
              <a:t>Interpréter n’est pas dire n’importe quoi sur un texte au nom de la liberté du lecteur…</a:t>
            </a:r>
          </a:p>
          <a:p>
            <a:pPr fontAlgn="auto">
              <a:spcAft>
                <a:spcPts val="0"/>
              </a:spcAft>
              <a:buFont typeface="Wingdings" pitchFamily="2" charset="2"/>
              <a:buChar char="Ø"/>
              <a:defRPr/>
            </a:pPr>
            <a:endParaRPr lang="fr-FR" dirty="0"/>
          </a:p>
          <a:p>
            <a:pPr fontAlgn="auto">
              <a:spcAft>
                <a:spcPts val="0"/>
              </a:spcAft>
              <a:buFont typeface="Wingdings" pitchFamily="2" charset="2"/>
              <a:buChar char="Ø"/>
              <a:defRPr/>
            </a:pPr>
            <a:r>
              <a:rPr lang="fr-FR" dirty="0"/>
              <a:t>Toute interprétation doit prendre en compte les signaux internes au texte ou externes (connaissance d’un genre, d’un auteur, d’un stéréotype, d’une époque, etc.), </a:t>
            </a:r>
          </a:p>
          <a:p>
            <a:pPr fontAlgn="auto">
              <a:spcAft>
                <a:spcPts val="0"/>
              </a:spcAft>
              <a:buFont typeface="Wingdings" pitchFamily="2" charset="2"/>
              <a:buChar char="Ø"/>
              <a:defRPr/>
            </a:pPr>
            <a:endParaRPr lang="fr-FR" dirty="0"/>
          </a:p>
          <a:p>
            <a:pPr fontAlgn="auto">
              <a:spcAft>
                <a:spcPts val="0"/>
              </a:spcAft>
              <a:buFont typeface="Wingdings" pitchFamily="2" charset="2"/>
              <a:buChar char="Ø"/>
              <a:defRPr/>
            </a:pPr>
            <a:r>
              <a:rPr lang="fr-FR" dirty="0"/>
              <a:t>Parenté entre interprétation et compréhension</a:t>
            </a:r>
          </a:p>
          <a:p>
            <a:pPr fontAlgn="auto">
              <a:spcAft>
                <a:spcPts val="0"/>
              </a:spcAft>
              <a:buFont typeface="Wingdings" pitchFamily="2" charset="2"/>
              <a:buChar char="Ø"/>
              <a:defRPr/>
            </a:pPr>
            <a:endParaRPr lang="fr-FR" dirty="0"/>
          </a:p>
          <a:p>
            <a:pPr fontAlgn="auto">
              <a:spcAft>
                <a:spcPts val="0"/>
              </a:spcAft>
              <a:buFont typeface="Wingdings" pitchFamily="2" charset="2"/>
              <a:buChar char="Ø"/>
              <a:defRPr/>
            </a:pPr>
            <a:r>
              <a:rPr lang="fr-FR" dirty="0"/>
              <a:t>Pas de différence de nature entre comprendre et interpréter</a:t>
            </a:r>
          </a:p>
        </p:txBody>
      </p:sp>
      <p:sp>
        <p:nvSpPr>
          <p:cNvPr id="7" name="Rectangle 2"/>
          <p:cNvSpPr>
            <a:spLocks noGrp="1"/>
          </p:cNvSpPr>
          <p:nvPr>
            <p:ph sz="quarter" idx="1"/>
          </p:nvPr>
        </p:nvSpPr>
        <p:spPr>
          <a:xfrm>
            <a:off x="6084888" y="3860800"/>
            <a:ext cx="2765425" cy="2535238"/>
          </a:xfrm>
          <a:ln w="19050" cmpd="dbl">
            <a:solidFill>
              <a:schemeClr val="accent2">
                <a:lumMod val="75000"/>
              </a:schemeClr>
            </a:solidFill>
          </a:ln>
        </p:spPr>
        <p:txBody>
          <a:bodyPr>
            <a:normAutofit fontScale="62500" lnSpcReduction="20000"/>
          </a:bodyPr>
          <a:lstStyle/>
          <a:p>
            <a:pPr marL="0" indent="0" fontAlgn="auto">
              <a:spcAft>
                <a:spcPts val="0"/>
              </a:spcAft>
              <a:buFont typeface="Wingdings"/>
              <a:buNone/>
              <a:defRPr/>
            </a:pPr>
            <a:r>
              <a:rPr lang="fr-FR" dirty="0"/>
              <a:t>Maitre Renard a rendu son fromage au Corbeau…</a:t>
            </a:r>
          </a:p>
          <a:p>
            <a:pPr marL="320040" indent="-320040" fontAlgn="auto">
              <a:spcAft>
                <a:spcPts val="0"/>
              </a:spcAft>
              <a:buFont typeface="Wingdings" pitchFamily="2" charset="2"/>
              <a:buChar char="Ø"/>
              <a:defRPr/>
            </a:pPr>
            <a:r>
              <a:rPr lang="fr-FR" dirty="0"/>
              <a:t>Orientation argumentative de la fable ?</a:t>
            </a:r>
          </a:p>
          <a:p>
            <a:pPr marL="320040" indent="-320040" fontAlgn="auto">
              <a:spcAft>
                <a:spcPts val="0"/>
              </a:spcAft>
              <a:buFont typeface="Wingdings" pitchFamily="2" charset="2"/>
              <a:buChar char="Ø"/>
              <a:defRPr/>
            </a:pPr>
            <a:r>
              <a:rPr lang="fr-FR" dirty="0"/>
              <a:t>Morales habituelles de La Fontaine ?</a:t>
            </a:r>
          </a:p>
          <a:p>
            <a:pPr marL="320040" indent="-320040" fontAlgn="auto">
              <a:spcAft>
                <a:spcPts val="0"/>
              </a:spcAft>
              <a:buFont typeface="Wingdings" pitchFamily="2" charset="2"/>
              <a:buChar char="Ø"/>
              <a:defRPr/>
            </a:pPr>
            <a:r>
              <a:rPr lang="fr-FR" dirty="0"/>
              <a:t>Stéréotype du Renard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p:cNvSpPr>
          <p:nvPr>
            <p:ph type="title"/>
          </p:nvPr>
        </p:nvSpPr>
        <p:spPr/>
        <p:txBody>
          <a:bodyPr/>
          <a:lstStyle/>
          <a:p>
            <a:r>
              <a:rPr lang="en-US" smtClean="0"/>
              <a:t>Comprendre et interpréter</a:t>
            </a:r>
          </a:p>
        </p:txBody>
      </p:sp>
      <p:sp>
        <p:nvSpPr>
          <p:cNvPr id="5" name="Rectangle 2"/>
          <p:cNvSpPr txBox="1">
            <a:spLocks/>
          </p:cNvSpPr>
          <p:nvPr/>
        </p:nvSpPr>
        <p:spPr>
          <a:xfrm>
            <a:off x="323850" y="1557338"/>
            <a:ext cx="8569325" cy="1008062"/>
          </a:xfrm>
          <a:prstGeom prst="rect">
            <a:avLst/>
          </a:prstGeom>
          <a:ln w="19050" cmpd="dbl">
            <a:solidFill>
              <a:schemeClr val="accent2">
                <a:lumMod val="75000"/>
              </a:schemeClr>
            </a:solidFill>
          </a:ln>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a:t>Alors quelle différence ?</a:t>
            </a:r>
          </a:p>
          <a:p>
            <a:pPr marL="0" indent="0" fontAlgn="auto">
              <a:spcAft>
                <a:spcPts val="0"/>
              </a:spcAft>
              <a:buFont typeface="Wingdings"/>
              <a:buNone/>
              <a:defRPr/>
            </a:pPr>
            <a:r>
              <a:rPr lang="fr-FR" dirty="0" smtClean="0"/>
              <a:t>Une </a:t>
            </a:r>
            <a:r>
              <a:rPr lang="fr-FR" dirty="0"/>
              <a:t>différence de degré de conscience (François </a:t>
            </a:r>
            <a:r>
              <a:rPr lang="fr-FR" dirty="0" err="1"/>
              <a:t>Quet</a:t>
            </a:r>
            <a:r>
              <a:rPr lang="fr-FR" dirty="0"/>
              <a:t>)</a:t>
            </a:r>
          </a:p>
          <a:p>
            <a:pPr fontAlgn="auto">
              <a:spcAft>
                <a:spcPts val="0"/>
              </a:spcAft>
              <a:defRPr/>
            </a:pPr>
            <a:endParaRPr lang="fr-FR" dirty="0"/>
          </a:p>
        </p:txBody>
      </p:sp>
      <p:sp>
        <p:nvSpPr>
          <p:cNvPr id="7" name="Rectangle 2"/>
          <p:cNvSpPr>
            <a:spLocks noGrp="1"/>
          </p:cNvSpPr>
          <p:nvPr>
            <p:ph sz="quarter" idx="1"/>
          </p:nvPr>
        </p:nvSpPr>
        <p:spPr>
          <a:xfrm>
            <a:off x="6113463" y="2708275"/>
            <a:ext cx="2765425" cy="2536825"/>
          </a:xfrm>
          <a:ln w="19050" cmpd="dbl">
            <a:solidFill>
              <a:schemeClr val="accent2">
                <a:lumMod val="75000"/>
              </a:schemeClr>
            </a:solidFill>
          </a:ln>
        </p:spPr>
        <p:txBody>
          <a:bodyPr>
            <a:normAutofit fontScale="70000" lnSpcReduction="20000"/>
          </a:bodyPr>
          <a:lstStyle/>
          <a:p>
            <a:pPr marL="0" indent="0" fontAlgn="auto">
              <a:spcAft>
                <a:spcPts val="0"/>
              </a:spcAft>
              <a:buFont typeface="Wingdings"/>
              <a:buNone/>
              <a:defRPr/>
            </a:pPr>
            <a:r>
              <a:rPr lang="fr-FR" dirty="0"/>
              <a:t>interprétation  : l’identification d’un problème, d’un choix entre plusieurs significations possibles, puis l’affirmation d’une opinion ou d’un point de vue qui mesure sa fragilité au nombre de ses contradicteurs.</a:t>
            </a:r>
          </a:p>
        </p:txBody>
      </p:sp>
      <p:sp>
        <p:nvSpPr>
          <p:cNvPr id="6" name="Rectangle 2"/>
          <p:cNvSpPr>
            <a:spLocks noGrp="1"/>
          </p:cNvSpPr>
          <p:nvPr>
            <p:ph sz="quarter" idx="1"/>
          </p:nvPr>
        </p:nvSpPr>
        <p:spPr>
          <a:xfrm>
            <a:off x="323850" y="2708275"/>
            <a:ext cx="2765425" cy="2536825"/>
          </a:xfrm>
          <a:ln w="19050" cmpd="dbl">
            <a:solidFill>
              <a:schemeClr val="accent2">
                <a:lumMod val="75000"/>
              </a:schemeClr>
            </a:solidFill>
          </a:ln>
        </p:spPr>
        <p:txBody>
          <a:bodyPr>
            <a:normAutofit fontScale="92500" lnSpcReduction="10000"/>
          </a:bodyPr>
          <a:lstStyle/>
          <a:p>
            <a:pPr marL="0" indent="0" fontAlgn="auto">
              <a:spcAft>
                <a:spcPts val="0"/>
              </a:spcAft>
              <a:buFont typeface="Wingdings"/>
              <a:buNone/>
              <a:defRPr/>
            </a:pPr>
            <a:r>
              <a:rPr lang="fr-FR" dirty="0"/>
              <a:t>compréhension </a:t>
            </a:r>
            <a:r>
              <a:rPr lang="fr-FR" dirty="0" smtClean="0"/>
              <a:t>:</a:t>
            </a:r>
          </a:p>
          <a:p>
            <a:pPr marL="0" indent="0" fontAlgn="auto">
              <a:spcAft>
                <a:spcPts val="0"/>
              </a:spcAft>
              <a:buFont typeface="Wingdings"/>
              <a:buNone/>
              <a:defRPr/>
            </a:pPr>
            <a:r>
              <a:rPr lang="fr-FR" dirty="0" smtClean="0"/>
              <a:t>une </a:t>
            </a:r>
            <a:r>
              <a:rPr lang="fr-FR" dirty="0"/>
              <a:t>activité automatique privée de réflexion consciente </a:t>
            </a:r>
          </a:p>
        </p:txBody>
      </p:sp>
      <p:sp>
        <p:nvSpPr>
          <p:cNvPr id="8" name="Rectangle 2"/>
          <p:cNvSpPr txBox="1">
            <a:spLocks/>
          </p:cNvSpPr>
          <p:nvPr/>
        </p:nvSpPr>
        <p:spPr>
          <a:xfrm>
            <a:off x="323850" y="5826125"/>
            <a:ext cx="8569325" cy="863600"/>
          </a:xfrm>
          <a:prstGeom prst="rect">
            <a:avLst/>
          </a:prstGeom>
          <a:ln w="19050" cmpd="dbl">
            <a:solidFill>
              <a:schemeClr val="accent2">
                <a:lumMod val="75000"/>
              </a:schemeClr>
            </a:solidFill>
          </a:ln>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smtClean="0"/>
              <a:t>Mais </a:t>
            </a:r>
            <a:r>
              <a:rPr lang="fr-FR" dirty="0"/>
              <a:t>tenir compte des lecteurs réels : ce qui pose problème n’est jamais la même chose d’un lecteur à l’autre</a:t>
            </a:r>
          </a:p>
          <a:p>
            <a:pPr fontAlgn="auto">
              <a:spcAft>
                <a:spcPts val="0"/>
              </a:spcAft>
              <a:defRPr/>
            </a:pPr>
            <a:endParaRPr lang="fr-FR" dirty="0"/>
          </a:p>
        </p:txBody>
      </p:sp>
      <p:pic>
        <p:nvPicPr>
          <p:cNvPr id="48134" name="Picture 2" descr="http://fr.bicsportkayaks.com/images/notice_montage_kalao-Website.jpg"/>
          <p:cNvPicPr>
            <a:picLocks noChangeAspect="1" noChangeArrowheads="1"/>
          </p:cNvPicPr>
          <p:nvPr/>
        </p:nvPicPr>
        <p:blipFill>
          <a:blip r:embed="rId3"/>
          <a:srcRect/>
          <a:stretch>
            <a:fillRect/>
          </a:stretch>
        </p:blipFill>
        <p:spPr bwMode="auto">
          <a:xfrm>
            <a:off x="3155950" y="3213100"/>
            <a:ext cx="2838450" cy="19875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p:cNvSpPr>
          <p:nvPr>
            <p:ph type="title"/>
          </p:nvPr>
        </p:nvSpPr>
        <p:spPr>
          <a:xfrm>
            <a:off x="612775" y="228600"/>
            <a:ext cx="8153400" cy="990600"/>
          </a:xfrm>
        </p:spPr>
        <p:txBody>
          <a:bodyPr/>
          <a:lstStyle/>
          <a:p>
            <a:r>
              <a:rPr lang="en-US" smtClean="0"/>
              <a:t>Vers une définition</a:t>
            </a:r>
          </a:p>
        </p:txBody>
      </p:sp>
      <p:sp>
        <p:nvSpPr>
          <p:cNvPr id="3" name="Rectangle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pitchFamily="2" charset="2"/>
              <a:buChar char="Ø"/>
              <a:defRPr/>
            </a:pPr>
            <a:r>
              <a:rPr lang="fr-FR" dirty="0"/>
              <a:t>compréhension : </a:t>
            </a:r>
            <a:endParaRPr lang="fr-FR" dirty="0" smtClean="0"/>
          </a:p>
          <a:p>
            <a:pPr marL="0" indent="0" fontAlgn="auto">
              <a:spcAft>
                <a:spcPts val="0"/>
              </a:spcAft>
              <a:buFont typeface="Wingdings"/>
              <a:buNone/>
              <a:defRPr/>
            </a:pPr>
            <a:r>
              <a:rPr lang="fr-FR" dirty="0" smtClean="0"/>
              <a:t>capacité </a:t>
            </a:r>
            <a:r>
              <a:rPr lang="fr-FR" dirty="0"/>
              <a:t>à construire, à partir des données (explicites et implicites) d’un texte et des connaissances antérieures, une représentation mentale cohérente de la situation évoquée par le texte.</a:t>
            </a:r>
          </a:p>
          <a:p>
            <a:pPr marL="640080" lvl="1" indent="-274320" fontAlgn="auto">
              <a:spcAft>
                <a:spcPts val="0"/>
              </a:spcAft>
              <a:buFont typeface="Wingdings" pitchFamily="2" charset="2"/>
              <a:buChar char="Ø"/>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p:cNvSpPr>
          <p:nvPr>
            <p:ph type="title"/>
          </p:nvPr>
        </p:nvSpPr>
        <p:spPr/>
        <p:txBody>
          <a:bodyPr/>
          <a:lstStyle/>
          <a:p>
            <a:r>
              <a:rPr lang="en-US" smtClean="0"/>
              <a:t>Plan </a:t>
            </a:r>
          </a:p>
        </p:txBody>
      </p:sp>
      <p:sp>
        <p:nvSpPr>
          <p:cNvPr id="3" name="Rectangle 2"/>
          <p:cNvSpPr>
            <a:spLocks noGrp="1"/>
          </p:cNvSpPr>
          <p:nvPr>
            <p:ph sz="quarter" idx="1"/>
          </p:nvPr>
        </p:nvSpPr>
        <p:spPr/>
        <p:txBody>
          <a:bodyPr>
            <a:normAutofit/>
          </a:bodyPr>
          <a:lstStyle/>
          <a:p>
            <a:pPr marL="640080" lvl="1" indent="-274320" fontAlgn="auto">
              <a:spcAft>
                <a:spcPts val="0"/>
              </a:spcAft>
              <a:buFont typeface="Wingdings" pitchFamily="2" charset="2"/>
              <a:buChar char="Ø"/>
              <a:defRPr/>
            </a:pPr>
            <a:r>
              <a:rPr lang="en-US" strike="sngStrike" dirty="0" err="1" smtClean="0"/>
              <a:t>Réfléchir</a:t>
            </a:r>
            <a:r>
              <a:rPr lang="en-US" strike="sngStrike" dirty="0" smtClean="0"/>
              <a:t> </a:t>
            </a:r>
            <a:r>
              <a:rPr lang="en-US" strike="sngStrike" dirty="0" err="1" smtClean="0"/>
              <a:t>sur</a:t>
            </a:r>
            <a:r>
              <a:rPr lang="en-US" strike="sngStrike" dirty="0" smtClean="0"/>
              <a:t> </a:t>
            </a:r>
            <a:r>
              <a:rPr lang="en-US" strike="sngStrike" dirty="0" err="1" smtClean="0"/>
              <a:t>quelques</a:t>
            </a:r>
            <a:r>
              <a:rPr lang="en-US" strike="sngStrike" dirty="0" smtClean="0"/>
              <a:t> </a:t>
            </a:r>
            <a:r>
              <a:rPr lang="en-US" strike="sngStrike" dirty="0" err="1" smtClean="0"/>
              <a:t>termes</a:t>
            </a:r>
            <a:endParaRPr lang="en-US" strike="sngStrike" dirty="0" smtClean="0"/>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r>
              <a:rPr lang="en-US" dirty="0" smtClean="0"/>
              <a:t>Les </a:t>
            </a:r>
            <a:r>
              <a:rPr lang="en-US" dirty="0" err="1" smtClean="0"/>
              <a:t>mécanismes</a:t>
            </a:r>
            <a:r>
              <a:rPr lang="en-US" dirty="0" smtClean="0"/>
              <a:t> en </a:t>
            </a:r>
            <a:r>
              <a:rPr lang="en-US" dirty="0" err="1" smtClean="0"/>
              <a:t>jeu</a:t>
            </a:r>
            <a:r>
              <a:rPr lang="en-US" dirty="0" smtClean="0"/>
              <a:t> </a:t>
            </a:r>
            <a:r>
              <a:rPr lang="en-US" dirty="0" err="1" smtClean="0"/>
              <a:t>dans</a:t>
            </a:r>
            <a:r>
              <a:rPr lang="en-US" dirty="0" smtClean="0"/>
              <a:t> la </a:t>
            </a:r>
            <a:r>
              <a:rPr lang="en-US" dirty="0" err="1" smtClean="0"/>
              <a:t>compréhension</a:t>
            </a:r>
            <a:endParaRPr lang="en-US" dirty="0" smtClean="0"/>
          </a:p>
          <a:p>
            <a:pPr marL="640080" lvl="1" indent="-274320" fontAlgn="auto">
              <a:spcAft>
                <a:spcPts val="0"/>
              </a:spcAft>
              <a:buFont typeface="Wingdings 2"/>
              <a:buNone/>
              <a:defRPr/>
            </a:pPr>
            <a:endParaRPr lang="en-US" dirty="0" smtClean="0"/>
          </a:p>
          <a:p>
            <a:pPr marL="640080" lvl="1" indent="-274320" fontAlgn="auto">
              <a:spcAft>
                <a:spcPts val="0"/>
              </a:spcAft>
              <a:buFont typeface="Wingdings" pitchFamily="2" charset="2"/>
              <a:buChar char="Ø"/>
              <a:defRPr/>
            </a:pPr>
            <a:r>
              <a:rPr lang="en-US" dirty="0" smtClean="0"/>
              <a:t>Les </a:t>
            </a:r>
            <a:r>
              <a:rPr lang="en-US" dirty="0" err="1" smtClean="0"/>
              <a:t>problèmes</a:t>
            </a:r>
            <a:r>
              <a:rPr lang="en-US" dirty="0" smtClean="0"/>
              <a:t> </a:t>
            </a:r>
            <a:r>
              <a:rPr lang="en-US" dirty="0" err="1" smtClean="0"/>
              <a:t>rencontrés</a:t>
            </a:r>
            <a:r>
              <a:rPr lang="en-US" dirty="0" smtClean="0"/>
              <a:t> par les </a:t>
            </a:r>
            <a:r>
              <a:rPr lang="en-US" dirty="0" err="1" smtClean="0"/>
              <a:t>enfants</a:t>
            </a:r>
            <a:endParaRPr lang="en-US" dirty="0" smtClean="0"/>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r>
              <a:rPr lang="en-US" dirty="0" err="1"/>
              <a:t>Doit</a:t>
            </a:r>
            <a:r>
              <a:rPr lang="en-US" dirty="0"/>
              <a:t>-on </a:t>
            </a:r>
            <a:r>
              <a:rPr lang="en-US" dirty="0" err="1"/>
              <a:t>enseigner</a:t>
            </a:r>
            <a:r>
              <a:rPr lang="en-US" dirty="0"/>
              <a:t> la </a:t>
            </a:r>
            <a:r>
              <a:rPr lang="en-US" dirty="0" err="1"/>
              <a:t>compréhension</a:t>
            </a:r>
            <a:r>
              <a:rPr lang="en-US" dirty="0"/>
              <a:t> ?</a:t>
            </a:r>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Les composantes de la compréhension : quelques rappels théoriques</a:t>
            </a:r>
            <a:endParaRPr lang="en-US" dirty="0"/>
          </a:p>
        </p:txBody>
      </p:sp>
      <p:sp>
        <p:nvSpPr>
          <p:cNvPr id="5" name="ZoneTexte 4"/>
          <p:cNvSpPr txBox="1"/>
          <p:nvPr/>
        </p:nvSpPr>
        <p:spPr>
          <a:xfrm>
            <a:off x="323850" y="2205038"/>
            <a:ext cx="8351838" cy="3970337"/>
          </a:xfrm>
          <a:prstGeom prst="rect">
            <a:avLst/>
          </a:prstGeom>
          <a:noFill/>
        </p:spPr>
        <p:txBody>
          <a:bodyPr>
            <a:spAutoFit/>
          </a:bodyPr>
          <a:lstStyle/>
          <a:p>
            <a:pPr fontAlgn="auto">
              <a:spcBef>
                <a:spcPts val="0"/>
              </a:spcBef>
              <a:spcAft>
                <a:spcPts val="0"/>
              </a:spcAft>
              <a:defRPr/>
            </a:pPr>
            <a:r>
              <a:rPr lang="fr-FR" dirty="0">
                <a:latin typeface="+mn-lt"/>
                <a:cs typeface="+mn-cs"/>
              </a:rPr>
              <a:t>compétences </a:t>
            </a:r>
            <a:r>
              <a:rPr lang="fr-FR" dirty="0">
                <a:latin typeface="+mn-lt"/>
                <a:cs typeface="+mn-cs"/>
              </a:rPr>
              <a:t>cognitives en cause dans </a:t>
            </a:r>
            <a:r>
              <a:rPr lang="fr-FR" dirty="0">
                <a:latin typeface="+mn-lt"/>
                <a:cs typeface="+mn-cs"/>
              </a:rPr>
              <a:t>la compréhension </a:t>
            </a:r>
            <a:r>
              <a:rPr lang="fr-FR" dirty="0">
                <a:latin typeface="+mn-lt"/>
                <a:cs typeface="+mn-cs"/>
              </a:rPr>
              <a:t>orale comme écrite :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résolution </a:t>
            </a:r>
            <a:r>
              <a:rPr lang="fr-FR" dirty="0">
                <a:latin typeface="+mn-lt"/>
                <a:cs typeface="+mn-cs"/>
              </a:rPr>
              <a:t>d'inférences,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contrôle </a:t>
            </a:r>
            <a:r>
              <a:rPr lang="fr-FR" dirty="0">
                <a:latin typeface="+mn-lt"/>
                <a:cs typeface="+mn-cs"/>
              </a:rPr>
              <a:t>textuel,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modèle de situation</a:t>
            </a:r>
            <a:r>
              <a:rPr lang="fr-FR" dirty="0">
                <a:latin typeface="+mn-lt"/>
                <a:cs typeface="+mn-cs"/>
              </a:rPr>
              <a:t>,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stratégie </a:t>
            </a:r>
            <a:r>
              <a:rPr lang="fr-FR" dirty="0">
                <a:latin typeface="+mn-lt"/>
                <a:cs typeface="+mn-cs"/>
              </a:rPr>
              <a:t>de lecture.</a:t>
            </a: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Compétences </a:t>
            </a:r>
            <a:r>
              <a:rPr lang="fr-FR" dirty="0">
                <a:latin typeface="+mn-lt"/>
                <a:cs typeface="+mn-cs"/>
              </a:rPr>
              <a:t>en compréhension orale </a:t>
            </a:r>
            <a:r>
              <a:rPr lang="fr-FR" dirty="0">
                <a:latin typeface="+mn-lt"/>
                <a:cs typeface="+mn-cs"/>
              </a:rPr>
              <a:t>: une </a:t>
            </a:r>
            <a:r>
              <a:rPr lang="fr-FR" dirty="0">
                <a:latin typeface="+mn-lt"/>
                <a:cs typeface="+mn-cs"/>
              </a:rPr>
              <a:t>base indispensable à </a:t>
            </a:r>
            <a:r>
              <a:rPr lang="fr-FR" dirty="0">
                <a:latin typeface="+mn-lt"/>
                <a:cs typeface="+mn-cs"/>
              </a:rPr>
              <a:t>la compréhension </a:t>
            </a:r>
            <a:r>
              <a:rPr lang="fr-FR" dirty="0">
                <a:latin typeface="+mn-lt"/>
                <a:cs typeface="+mn-cs"/>
              </a:rPr>
              <a:t>du langage écrit. </a:t>
            </a:r>
            <a:endParaRPr lang="fr-FR"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Mais hétérogénéité de fait des élèves</a:t>
            </a:r>
          </a:p>
          <a:p>
            <a:pPr fontAlgn="auto">
              <a:spcBef>
                <a:spcPts val="0"/>
              </a:spcBef>
              <a:spcAft>
                <a:spcPts val="0"/>
              </a:spcAft>
              <a:defRPr/>
            </a:pPr>
            <a:r>
              <a:rPr lang="fr-FR" dirty="0">
                <a:latin typeface="+mn-lt"/>
                <a:cs typeface="+mn-cs"/>
              </a:rPr>
              <a:t>Deux </a:t>
            </a:r>
            <a:r>
              <a:rPr lang="fr-FR" dirty="0">
                <a:latin typeface="+mn-lt"/>
                <a:cs typeface="+mn-cs"/>
              </a:rPr>
              <a:t>types de traitements qui interagissent :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le calcul syntaxique </a:t>
            </a:r>
            <a:endParaRPr lang="fr-FR" dirty="0">
              <a:latin typeface="+mn-lt"/>
              <a:cs typeface="+mn-cs"/>
            </a:endParaRPr>
          </a:p>
          <a:p>
            <a:pPr marL="285750" indent="-285750" fontAlgn="auto">
              <a:spcBef>
                <a:spcPts val="0"/>
              </a:spcBef>
              <a:spcAft>
                <a:spcPts val="0"/>
              </a:spcAft>
              <a:buClr>
                <a:schemeClr val="accent2"/>
              </a:buClr>
              <a:buFont typeface="Wingdings" pitchFamily="2" charset="2"/>
              <a:buChar char="Ø"/>
              <a:defRPr/>
            </a:pPr>
            <a:r>
              <a:rPr lang="fr-FR" dirty="0">
                <a:latin typeface="+mn-lt"/>
                <a:cs typeface="+mn-cs"/>
              </a:rPr>
              <a:t>l'intégration </a:t>
            </a:r>
            <a:r>
              <a:rPr lang="fr-FR" dirty="0">
                <a:latin typeface="+mn-lt"/>
                <a:cs typeface="+mn-cs"/>
              </a:rPr>
              <a:t>sémantique</a:t>
            </a:r>
            <a:r>
              <a:rPr lang="fr-FR" dirty="0">
                <a:latin typeface="+mn-lt"/>
                <a:cs typeface="+mn-cs"/>
              </a:rPr>
              <a:t>.</a:t>
            </a:r>
          </a:p>
          <a:p>
            <a:pPr fontAlgn="auto">
              <a:spcBef>
                <a:spcPts val="0"/>
              </a:spcBef>
              <a:spcAft>
                <a:spcPts val="0"/>
              </a:spcAft>
              <a:defRPr/>
            </a:pPr>
            <a:endParaRPr lang="fr-FR" dirty="0">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p:cNvSpPr>
          <p:nvPr>
            <p:ph type="title"/>
          </p:nvPr>
        </p:nvSpPr>
        <p:spPr>
          <a:xfrm>
            <a:off x="612775" y="228600"/>
            <a:ext cx="8153400" cy="990600"/>
          </a:xfrm>
        </p:spPr>
        <p:txBody>
          <a:bodyPr/>
          <a:lstStyle/>
          <a:p>
            <a:r>
              <a:rPr lang="fr-FR" smtClean="0"/>
              <a:t>Le calcul syntaxique</a:t>
            </a:r>
          </a:p>
        </p:txBody>
      </p:sp>
      <p:sp>
        <p:nvSpPr>
          <p:cNvPr id="3" name="Rectangle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pitchFamily="2" charset="2"/>
              <a:buChar char="Ø"/>
              <a:defRPr/>
            </a:pPr>
            <a:r>
              <a:rPr lang="fr-FR" dirty="0"/>
              <a:t>Lire : rarement identifier un mot présenté seul, mais perçu dans une phrase.</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Calcul syntaxique : processus consistant à affecter un rôle aux mots dans la phrase </a:t>
            </a:r>
          </a:p>
          <a:p>
            <a:pPr marL="0" indent="0" fontAlgn="auto">
              <a:spcAft>
                <a:spcPts val="0"/>
              </a:spcAft>
              <a:buFont typeface="Wingdings"/>
              <a:buNone/>
              <a:defRPr/>
            </a:pPr>
            <a:r>
              <a:rPr lang="fr-FR" dirty="0"/>
              <a:t>Comprendre une phrase : savoir qui effectue l'action, qui en est l'objet, etc…. </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Selon Just et Carpenter, 6 types d'indices permettent le traitement syntaxique de la phrase :</a:t>
            </a:r>
          </a:p>
          <a:p>
            <a:pPr marL="640080" lvl="1" indent="-274320" fontAlgn="auto">
              <a:spcAft>
                <a:spcPts val="0"/>
              </a:spcAft>
              <a:buFont typeface="Wingdings" pitchFamily="2" charset="2"/>
              <a:buChar char="Ø"/>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p:cNvSpPr>
          <p:nvPr>
            <p:ph type="title"/>
          </p:nvPr>
        </p:nvSpPr>
        <p:spPr/>
        <p:txBody>
          <a:bodyPr/>
          <a:lstStyle/>
          <a:p>
            <a:r>
              <a:rPr lang="en-US" smtClean="0"/>
              <a:t>Le calcul syntaxique</a:t>
            </a:r>
          </a:p>
        </p:txBody>
      </p:sp>
      <p:sp>
        <p:nvSpPr>
          <p:cNvPr id="3" name="Rectangle 2"/>
          <p:cNvSpPr>
            <a:spLocks noGrp="1"/>
          </p:cNvSpPr>
          <p:nvPr>
            <p:ph sz="quarter" idx="1"/>
          </p:nvPr>
        </p:nvSpPr>
        <p:spPr>
          <a:xfrm>
            <a:off x="468313" y="1700213"/>
            <a:ext cx="3886200" cy="2536825"/>
          </a:xfrm>
          <a:ln w="19050" cmpd="dbl">
            <a:solidFill>
              <a:schemeClr val="accent2">
                <a:lumMod val="75000"/>
              </a:schemeClr>
            </a:solidFill>
          </a:ln>
        </p:spPr>
        <p:txBody>
          <a:bodyPr>
            <a:normAutofit fontScale="92500"/>
          </a:bodyPr>
          <a:lstStyle/>
          <a:p>
            <a:pPr marL="320040" indent="-320040" fontAlgn="auto">
              <a:spcAft>
                <a:spcPts val="0"/>
              </a:spcAft>
              <a:buFont typeface="Wingdings" pitchFamily="2" charset="2"/>
              <a:buChar char="Ø"/>
              <a:defRPr/>
            </a:pPr>
            <a:r>
              <a:rPr lang="fr-FR" dirty="0"/>
              <a:t>l'ordre des mots (sujet - verbe - complément) </a:t>
            </a:r>
          </a:p>
          <a:p>
            <a:pPr marL="0" indent="0" fontAlgn="auto">
              <a:spcAft>
                <a:spcPts val="0"/>
              </a:spcAft>
              <a:buFont typeface="Wingdings"/>
              <a:buNone/>
              <a:defRPr/>
            </a:pPr>
            <a:r>
              <a:rPr lang="fr-FR" dirty="0"/>
              <a:t>Le loup mange Blanquette</a:t>
            </a:r>
          </a:p>
          <a:p>
            <a:pPr marL="0" indent="0" fontAlgn="auto">
              <a:spcAft>
                <a:spcPts val="0"/>
              </a:spcAft>
              <a:buFont typeface="Wingdings"/>
              <a:buNone/>
              <a:defRPr/>
            </a:pPr>
            <a:r>
              <a:rPr lang="fr-FR" dirty="0"/>
              <a:t>Blanquette mange le loup…</a:t>
            </a:r>
          </a:p>
          <a:p>
            <a:pPr marL="320040" indent="-320040" fontAlgn="auto">
              <a:spcAft>
                <a:spcPts val="0"/>
              </a:spcAft>
              <a:buFont typeface="Wingdings" pitchFamily="2" charset="2"/>
              <a:buChar char="Ø"/>
              <a:defRPr/>
            </a:pPr>
            <a:endParaRPr lang="en-US" dirty="0" smtClean="0"/>
          </a:p>
        </p:txBody>
      </p:sp>
      <p:sp>
        <p:nvSpPr>
          <p:cNvPr id="8" name="Rectangle 2"/>
          <p:cNvSpPr>
            <a:spLocks noGrp="1"/>
          </p:cNvSpPr>
          <p:nvPr>
            <p:ph sz="quarter" idx="1"/>
          </p:nvPr>
        </p:nvSpPr>
        <p:spPr>
          <a:xfrm>
            <a:off x="468313" y="4289425"/>
            <a:ext cx="3886200" cy="2308225"/>
          </a:xfrm>
          <a:ln w="19050" cmpd="dbl">
            <a:solidFill>
              <a:schemeClr val="accent2">
                <a:lumMod val="75000"/>
              </a:schemeClr>
            </a:solidFill>
          </a:ln>
        </p:spPr>
        <p:txBody>
          <a:bodyPr>
            <a:normAutofit fontScale="70000" lnSpcReduction="20000"/>
          </a:bodyPr>
          <a:lstStyle/>
          <a:p>
            <a:pPr marL="320040" indent="-320040" fontAlgn="auto">
              <a:spcAft>
                <a:spcPts val="0"/>
              </a:spcAft>
              <a:buFont typeface="Wingdings" pitchFamily="2" charset="2"/>
              <a:buChar char="Ø"/>
              <a:defRPr/>
            </a:pPr>
            <a:r>
              <a:rPr lang="fr-FR" dirty="0"/>
              <a:t>la classe grammaticale des mots (nom, verbe, adjectif…) </a:t>
            </a:r>
          </a:p>
          <a:p>
            <a:pPr marL="0" indent="0" fontAlgn="auto">
              <a:spcAft>
                <a:spcPts val="0"/>
              </a:spcAft>
              <a:buFont typeface="Wingdings"/>
              <a:buNone/>
              <a:defRPr/>
            </a:pPr>
            <a:r>
              <a:rPr lang="fr-FR" dirty="0"/>
              <a:t>Il était </a:t>
            </a:r>
            <a:r>
              <a:rPr lang="fr-FR" dirty="0" err="1"/>
              <a:t>reveneure</a:t>
            </a:r>
            <a:r>
              <a:rPr lang="fr-FR" dirty="0"/>
              <a:t> ; les </a:t>
            </a:r>
            <a:r>
              <a:rPr lang="fr-FR" dirty="0" err="1"/>
              <a:t>slictueux</a:t>
            </a:r>
            <a:r>
              <a:rPr lang="fr-FR" dirty="0"/>
              <a:t> </a:t>
            </a:r>
            <a:r>
              <a:rPr lang="fr-FR" dirty="0" err="1"/>
              <a:t>toves</a:t>
            </a:r>
            <a:r>
              <a:rPr lang="fr-FR" dirty="0"/>
              <a:t/>
            </a:r>
            <a:br>
              <a:rPr lang="fr-FR" dirty="0"/>
            </a:br>
            <a:r>
              <a:rPr lang="fr-FR" dirty="0"/>
              <a:t>Sur l’</a:t>
            </a:r>
            <a:r>
              <a:rPr lang="fr-FR" dirty="0" err="1"/>
              <a:t>alloinde</a:t>
            </a:r>
            <a:r>
              <a:rPr lang="fr-FR" dirty="0"/>
              <a:t> </a:t>
            </a:r>
            <a:r>
              <a:rPr lang="fr-FR" dirty="0" err="1"/>
              <a:t>gyraient</a:t>
            </a:r>
            <a:r>
              <a:rPr lang="fr-FR" dirty="0"/>
              <a:t> et </a:t>
            </a:r>
            <a:r>
              <a:rPr lang="fr-FR" dirty="0" err="1"/>
              <a:t>vriblaient</a:t>
            </a:r>
            <a:r>
              <a:rPr lang="fr-FR" dirty="0"/>
              <a:t> ;</a:t>
            </a:r>
            <a:br>
              <a:rPr lang="fr-FR" dirty="0"/>
            </a:br>
            <a:r>
              <a:rPr lang="fr-FR" dirty="0"/>
              <a:t>Tout </a:t>
            </a:r>
            <a:r>
              <a:rPr lang="fr-FR" dirty="0" err="1"/>
              <a:t>flivoreux</a:t>
            </a:r>
            <a:r>
              <a:rPr lang="fr-FR" dirty="0"/>
              <a:t> étaient les </a:t>
            </a:r>
            <a:r>
              <a:rPr lang="fr-FR" dirty="0" err="1"/>
              <a:t>borogoves</a:t>
            </a:r>
            <a:r>
              <a:rPr lang="fr-FR" dirty="0"/>
              <a:t/>
            </a:r>
            <a:br>
              <a:rPr lang="fr-FR" dirty="0"/>
            </a:br>
            <a:r>
              <a:rPr lang="fr-FR" dirty="0"/>
              <a:t>Les </a:t>
            </a:r>
            <a:r>
              <a:rPr lang="fr-FR" dirty="0" err="1"/>
              <a:t>vergons</a:t>
            </a:r>
            <a:r>
              <a:rPr lang="fr-FR" dirty="0"/>
              <a:t> </a:t>
            </a:r>
            <a:r>
              <a:rPr lang="fr-FR" dirty="0" err="1"/>
              <a:t>fourgus</a:t>
            </a:r>
            <a:r>
              <a:rPr lang="fr-FR" dirty="0"/>
              <a:t> </a:t>
            </a:r>
            <a:r>
              <a:rPr lang="fr-FR" dirty="0" err="1" smtClean="0"/>
              <a:t>bourniflaient</a:t>
            </a:r>
            <a:endParaRPr lang="en-US" dirty="0" smtClean="0"/>
          </a:p>
        </p:txBody>
      </p:sp>
      <p:pic>
        <p:nvPicPr>
          <p:cNvPr id="58372" name="Picture 2" descr="http://coin.des.experts.pagesperso-orange.fr/reponses/faq9_62/ExercicesWeb/images/loup.jpg"/>
          <p:cNvPicPr>
            <a:picLocks noChangeAspect="1" noChangeArrowheads="1"/>
          </p:cNvPicPr>
          <p:nvPr/>
        </p:nvPicPr>
        <p:blipFill>
          <a:blip r:embed="rId3"/>
          <a:srcRect/>
          <a:stretch>
            <a:fillRect/>
          </a:stretch>
        </p:blipFill>
        <p:spPr bwMode="auto">
          <a:xfrm>
            <a:off x="5210175" y="1844675"/>
            <a:ext cx="3333750" cy="1762125"/>
          </a:xfrm>
          <a:prstGeom prst="rect">
            <a:avLst/>
          </a:prstGeom>
          <a:noFill/>
          <a:ln w="9525">
            <a:noFill/>
            <a:miter lim="800000"/>
            <a:headEnd/>
            <a:tailEnd/>
          </a:ln>
        </p:spPr>
      </p:pic>
      <p:pic>
        <p:nvPicPr>
          <p:cNvPr id="58373" name="Picture 6" descr="http://upload.wikimedia.org/wikipedia/commons/thumb/d/d0/Jabberwocky.jpg/160px-Jabberwocky.jpg"/>
          <p:cNvPicPr>
            <a:picLocks noChangeAspect="1" noChangeArrowheads="1"/>
          </p:cNvPicPr>
          <p:nvPr/>
        </p:nvPicPr>
        <p:blipFill>
          <a:blip r:embed="rId4"/>
          <a:srcRect/>
          <a:stretch>
            <a:fillRect/>
          </a:stretch>
        </p:blipFill>
        <p:spPr bwMode="auto">
          <a:xfrm>
            <a:off x="5210175" y="4221163"/>
            <a:ext cx="1524000" cy="2286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p:cNvSpPr>
          <p:nvPr>
            <p:ph type="title"/>
          </p:nvPr>
        </p:nvSpPr>
        <p:spPr/>
        <p:txBody>
          <a:bodyPr/>
          <a:lstStyle/>
          <a:p>
            <a:r>
              <a:rPr lang="en-US" smtClean="0"/>
              <a:t>Le calcul syntaxique</a:t>
            </a:r>
          </a:p>
        </p:txBody>
      </p:sp>
      <p:sp>
        <p:nvSpPr>
          <p:cNvPr id="3" name="Rectangle 2"/>
          <p:cNvSpPr>
            <a:spLocks noGrp="1"/>
          </p:cNvSpPr>
          <p:nvPr>
            <p:ph sz="quarter" idx="1"/>
          </p:nvPr>
        </p:nvSpPr>
        <p:spPr>
          <a:xfrm>
            <a:off x="468313" y="1557338"/>
            <a:ext cx="3886200" cy="2535237"/>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fr-FR" sz="2200" dirty="0"/>
              <a:t>les mots fonctionnels : connecteurs comme puisque, pendant, mais, </a:t>
            </a:r>
            <a:r>
              <a:rPr lang="fr-FR" sz="2200" dirty="0" smtClean="0"/>
              <a:t>si</a:t>
            </a:r>
          </a:p>
          <a:p>
            <a:pPr marL="0" indent="0" fontAlgn="auto">
              <a:spcAft>
                <a:spcPts val="0"/>
              </a:spcAft>
              <a:buFont typeface="Wingdings"/>
              <a:buNone/>
              <a:defRPr/>
            </a:pPr>
            <a:r>
              <a:rPr lang="fr-FR" sz="2200" dirty="0"/>
              <a:t>Après la victoire d'Hastings en 1066, contre les Français, le duc de Normandie se fait couronner roi d'Angleterre. </a:t>
            </a:r>
          </a:p>
          <a:p>
            <a:pPr marL="320040" indent="-320040" fontAlgn="auto">
              <a:spcAft>
                <a:spcPts val="0"/>
              </a:spcAft>
              <a:buFont typeface="Wingdings" pitchFamily="2" charset="2"/>
              <a:buChar char="Ø"/>
              <a:defRPr/>
            </a:pPr>
            <a:endParaRPr lang="en-US" dirty="0" smtClean="0"/>
          </a:p>
        </p:txBody>
      </p:sp>
      <p:sp>
        <p:nvSpPr>
          <p:cNvPr id="8" name="Rectangle 2"/>
          <p:cNvSpPr>
            <a:spLocks noGrp="1"/>
          </p:cNvSpPr>
          <p:nvPr>
            <p:ph sz="quarter" idx="1"/>
          </p:nvPr>
        </p:nvSpPr>
        <p:spPr>
          <a:xfrm>
            <a:off x="468313" y="4146550"/>
            <a:ext cx="3886200" cy="2306638"/>
          </a:xfrm>
          <a:ln w="19050" cmpd="dbl">
            <a:solidFill>
              <a:schemeClr val="accent2">
                <a:lumMod val="75000"/>
              </a:schemeClr>
            </a:solidFill>
          </a:ln>
        </p:spPr>
        <p:txBody>
          <a:bodyPr>
            <a:noAutofit/>
          </a:bodyPr>
          <a:lstStyle/>
          <a:p>
            <a:pPr marL="320040" indent="-320040" fontAlgn="auto">
              <a:spcAft>
                <a:spcPts val="0"/>
              </a:spcAft>
              <a:buFont typeface="Wingdings" pitchFamily="2" charset="2"/>
              <a:buChar char="Ø"/>
              <a:defRPr/>
            </a:pPr>
            <a:r>
              <a:rPr lang="fr-FR" sz="2200" dirty="0"/>
              <a:t>Les indices morphologiques : les connaissances liées à la morphologie des mots. </a:t>
            </a:r>
          </a:p>
          <a:p>
            <a:pPr marL="0" indent="0" fontAlgn="auto">
              <a:spcAft>
                <a:spcPts val="0"/>
              </a:spcAft>
              <a:buFont typeface="Wingdings"/>
              <a:buNone/>
              <a:defRPr/>
            </a:pPr>
            <a:r>
              <a:rPr lang="fr-FR" sz="2200" dirty="0"/>
              <a:t>J’ai été bien reçue par mon ami Dominique.</a:t>
            </a:r>
          </a:p>
        </p:txBody>
      </p:sp>
      <p:sp>
        <p:nvSpPr>
          <p:cNvPr id="7" name="Rectangle 2"/>
          <p:cNvSpPr>
            <a:spLocks noGrp="1"/>
          </p:cNvSpPr>
          <p:nvPr>
            <p:ph sz="quarter" idx="1"/>
          </p:nvPr>
        </p:nvSpPr>
        <p:spPr>
          <a:xfrm>
            <a:off x="4716463" y="1557338"/>
            <a:ext cx="3886200" cy="2535237"/>
          </a:xfrm>
          <a:ln w="19050" cmpd="dbl">
            <a:solidFill>
              <a:schemeClr val="accent2">
                <a:lumMod val="75000"/>
              </a:schemeClr>
            </a:solidFill>
          </a:ln>
        </p:spPr>
        <p:txBody>
          <a:bodyPr>
            <a:noAutofit/>
          </a:bodyPr>
          <a:lstStyle/>
          <a:p>
            <a:pPr marL="320040" indent="-320040" fontAlgn="auto">
              <a:spcAft>
                <a:spcPts val="0"/>
              </a:spcAft>
              <a:buFont typeface="Wingdings" pitchFamily="2" charset="2"/>
              <a:buChar char="Ø"/>
              <a:defRPr/>
            </a:pPr>
            <a:r>
              <a:rPr lang="fr-FR" sz="2200" dirty="0"/>
              <a:t>Le sens des mots : les connaissances sémantiques sur le mot</a:t>
            </a:r>
          </a:p>
          <a:p>
            <a:pPr marL="0" indent="0" fontAlgn="auto">
              <a:spcAft>
                <a:spcPts val="0"/>
              </a:spcAft>
              <a:buFont typeface="Wingdings"/>
              <a:buNone/>
              <a:defRPr/>
            </a:pPr>
            <a:r>
              <a:rPr lang="fr-FR" sz="2200" dirty="0"/>
              <a:t>Le garçon regardait le feu d’artifice dans sa chambre.</a:t>
            </a:r>
          </a:p>
          <a:p>
            <a:pPr marL="0" indent="0" fontAlgn="auto">
              <a:spcAft>
                <a:spcPts val="0"/>
              </a:spcAft>
              <a:buFont typeface="Wingdings"/>
              <a:buNone/>
              <a:defRPr/>
            </a:pPr>
            <a:r>
              <a:rPr lang="fr-FR" sz="2200" dirty="0"/>
              <a:t>Le garçon regardait le feu d’artifice dans le ciel</a:t>
            </a:r>
            <a:endParaRPr lang="en-US" sz="2200" dirty="0" smtClean="0"/>
          </a:p>
        </p:txBody>
      </p:sp>
      <p:sp>
        <p:nvSpPr>
          <p:cNvPr id="11" name="Rectangle 2"/>
          <p:cNvSpPr>
            <a:spLocks noGrp="1"/>
          </p:cNvSpPr>
          <p:nvPr>
            <p:ph sz="quarter" idx="1"/>
          </p:nvPr>
        </p:nvSpPr>
        <p:spPr>
          <a:xfrm>
            <a:off x="4716463" y="4178300"/>
            <a:ext cx="3886200" cy="2535238"/>
          </a:xfrm>
          <a:ln w="19050" cmpd="dbl">
            <a:solidFill>
              <a:schemeClr val="accent2">
                <a:lumMod val="75000"/>
              </a:schemeClr>
            </a:solidFill>
          </a:ln>
        </p:spPr>
        <p:txBody>
          <a:bodyPr>
            <a:normAutofit fontScale="77500" lnSpcReduction="20000"/>
          </a:bodyPr>
          <a:lstStyle/>
          <a:p>
            <a:pPr marL="320040" indent="-320040" fontAlgn="auto">
              <a:spcAft>
                <a:spcPts val="0"/>
              </a:spcAft>
              <a:buFont typeface="Wingdings" pitchFamily="2" charset="2"/>
              <a:buChar char="Ø"/>
              <a:defRPr/>
            </a:pPr>
            <a:r>
              <a:rPr lang="fr-FR" dirty="0"/>
              <a:t>La ponctuation : le point final indique la fin de la phrase, les virgules séparent les propositions</a:t>
            </a:r>
          </a:p>
          <a:p>
            <a:pPr marL="0" indent="0" fontAlgn="auto">
              <a:spcAft>
                <a:spcPts val="0"/>
              </a:spcAft>
              <a:buFont typeface="Wingdings"/>
              <a:buNone/>
              <a:defRPr/>
            </a:pPr>
            <a:r>
              <a:rPr lang="fr-FR" dirty="0"/>
              <a:t>L’ogre avait mangé. Sa femme, elle, avait sauvé le petit Poucet.</a:t>
            </a:r>
          </a:p>
          <a:p>
            <a:pPr marL="0" indent="0" fontAlgn="auto">
              <a:spcAft>
                <a:spcPts val="0"/>
              </a:spcAft>
              <a:buFont typeface="Wingdings"/>
              <a:buNone/>
              <a:defRPr/>
            </a:pPr>
            <a:r>
              <a:rPr lang="fr-FR" dirty="0"/>
              <a:t>L’ogre avait mangé sa femme. Elle avait sauvé le petit Poucet.</a:t>
            </a:r>
          </a:p>
          <a:p>
            <a:pPr marL="320040" indent="-320040" fontAlgn="auto">
              <a:spcAft>
                <a:spcPts val="0"/>
              </a:spcAft>
              <a:buFont typeface="Wingdings" pitchFamily="2" charset="2"/>
              <a:buChar char="Ø"/>
              <a:defRPr/>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Le </a:t>
            </a:r>
            <a:r>
              <a:rPr lang="fr-FR" dirty="0" smtClean="0"/>
              <a:t>traitement sémantique : le modèle de situation</a:t>
            </a:r>
            <a:endParaRPr lang="fr-FR" dirty="0"/>
          </a:p>
        </p:txBody>
      </p:sp>
      <p:sp>
        <p:nvSpPr>
          <p:cNvPr id="3" name="Rectangle 2"/>
          <p:cNvSpPr>
            <a:spLocks noGrp="1"/>
          </p:cNvSpPr>
          <p:nvPr>
            <p:ph sz="quarter" idx="1"/>
          </p:nvPr>
        </p:nvSpPr>
        <p:spPr>
          <a:xfrm>
            <a:off x="612775" y="1600200"/>
            <a:ext cx="8153400" cy="4495800"/>
          </a:xfrm>
        </p:spPr>
        <p:txBody>
          <a:bodyPr>
            <a:normAutofit fontScale="70000" lnSpcReduction="20000"/>
          </a:bodyPr>
          <a:lstStyle/>
          <a:p>
            <a:pPr marL="320040" indent="-320040" fontAlgn="auto">
              <a:spcAft>
                <a:spcPts val="0"/>
              </a:spcAft>
              <a:buFont typeface="Wingdings" pitchFamily="2" charset="2"/>
              <a:buChar char="Ø"/>
              <a:defRPr/>
            </a:pPr>
            <a:r>
              <a:rPr lang="fr-FR" dirty="0"/>
              <a:t>Nécessité d'effectuer un traitement du sens de la phrase. </a:t>
            </a:r>
          </a:p>
          <a:p>
            <a:pPr marL="0" indent="0" fontAlgn="auto">
              <a:spcAft>
                <a:spcPts val="0"/>
              </a:spcAft>
              <a:buFont typeface="Wingdings"/>
              <a:buNone/>
              <a:defRPr/>
            </a:pPr>
            <a:r>
              <a:rPr lang="fr-FR" dirty="0" smtClean="0"/>
              <a:t>Connaitre </a:t>
            </a:r>
            <a:r>
              <a:rPr lang="fr-FR" dirty="0"/>
              <a:t>le sens de chacun des mots et, en plus, se faire une idée globale du sens de cette suite de mots : construire une </a:t>
            </a:r>
            <a:r>
              <a:rPr lang="fr-FR" dirty="0">
                <a:solidFill>
                  <a:srgbClr val="FF0000"/>
                </a:solidFill>
              </a:rPr>
              <a:t>représentation du message</a:t>
            </a:r>
            <a:r>
              <a:rPr lang="fr-FR" dirty="0"/>
              <a:t>. </a:t>
            </a:r>
          </a:p>
          <a:p>
            <a:pPr marL="0" indent="0" fontAlgn="auto">
              <a:spcAft>
                <a:spcPts val="0"/>
              </a:spcAft>
              <a:buFont typeface="Wingdings"/>
              <a:buNone/>
              <a:defRPr/>
            </a:pPr>
            <a:r>
              <a:rPr lang="fr-FR" dirty="0" smtClean="0"/>
              <a:t>Au </a:t>
            </a:r>
            <a:r>
              <a:rPr lang="fr-FR" dirty="0"/>
              <a:t>niveau de la phrase, transformer la suite de mots en une </a:t>
            </a:r>
            <a:r>
              <a:rPr lang="fr-FR" dirty="0">
                <a:solidFill>
                  <a:srgbClr val="FF0000"/>
                </a:solidFill>
              </a:rPr>
              <a:t>proposition </a:t>
            </a:r>
            <a:r>
              <a:rPr lang="fr-FR" dirty="0"/>
              <a:t>(forme symbolique   = une « idée ») </a:t>
            </a:r>
          </a:p>
          <a:p>
            <a:pPr marL="320040" indent="-320040" fontAlgn="auto">
              <a:spcAft>
                <a:spcPts val="0"/>
              </a:spcAft>
              <a:buFont typeface="Wingdings" pitchFamily="2" charset="2"/>
              <a:buChar char="Ø"/>
              <a:defRPr/>
            </a:pPr>
            <a:r>
              <a:rPr lang="fr-FR" b="1" dirty="0"/>
              <a:t>S</a:t>
            </a:r>
            <a:r>
              <a:rPr lang="fr-FR" b="1" dirty="0" smtClean="0"/>
              <a:t>a </a:t>
            </a:r>
            <a:r>
              <a:rPr lang="fr-FR" b="1" dirty="0"/>
              <a:t>chèvre s'ennuya </a:t>
            </a:r>
            <a:r>
              <a:rPr lang="fr-FR" dirty="0"/>
              <a:t>:  une seule idée, une seule proposition. </a:t>
            </a:r>
          </a:p>
          <a:p>
            <a:pPr marL="320040" indent="-320040" fontAlgn="auto">
              <a:spcAft>
                <a:spcPts val="0"/>
              </a:spcAft>
              <a:buFont typeface="Wingdings" pitchFamily="2" charset="2"/>
              <a:buChar char="Ø"/>
              <a:defRPr/>
            </a:pPr>
            <a:r>
              <a:rPr lang="fr-FR" b="1" dirty="0" smtClean="0"/>
              <a:t>Elle </a:t>
            </a:r>
            <a:r>
              <a:rPr lang="fr-FR" b="1" dirty="0"/>
              <a:t>écouta les clochettes d'un troupeau qu'on ramenait, et se sentit l'âme toute triste</a:t>
            </a:r>
            <a:r>
              <a:rPr lang="fr-FR" dirty="0"/>
              <a:t>:</a:t>
            </a:r>
          </a:p>
          <a:p>
            <a:pPr marL="0" indent="0" fontAlgn="auto">
              <a:spcAft>
                <a:spcPts val="0"/>
              </a:spcAft>
              <a:buFont typeface="Wingdings"/>
              <a:buNone/>
              <a:defRPr/>
            </a:pPr>
            <a:r>
              <a:rPr lang="fr-FR" dirty="0" smtClean="0"/>
              <a:t>4 </a:t>
            </a:r>
            <a:r>
              <a:rPr lang="fr-FR" dirty="0"/>
              <a:t>propositions : </a:t>
            </a:r>
          </a:p>
          <a:p>
            <a:pPr marL="320040" indent="-320040" fontAlgn="auto">
              <a:spcAft>
                <a:spcPts val="0"/>
              </a:spcAft>
              <a:buFont typeface="Wingdings"/>
              <a:buChar char=""/>
              <a:defRPr/>
            </a:pPr>
            <a:r>
              <a:rPr lang="fr-FR" dirty="0"/>
              <a:t>Elle écouta les clochettes.</a:t>
            </a:r>
          </a:p>
          <a:p>
            <a:pPr marL="320040" indent="-320040" fontAlgn="auto">
              <a:spcAft>
                <a:spcPts val="0"/>
              </a:spcAft>
              <a:buFont typeface="Wingdings"/>
              <a:buChar char=""/>
              <a:defRPr/>
            </a:pPr>
            <a:r>
              <a:rPr lang="fr-FR" dirty="0"/>
              <a:t>Ces clochettes étaient celles d’un troupeau;</a:t>
            </a:r>
          </a:p>
          <a:p>
            <a:pPr marL="320040" indent="-320040" fontAlgn="auto">
              <a:spcAft>
                <a:spcPts val="0"/>
              </a:spcAft>
              <a:buFont typeface="Wingdings"/>
              <a:buChar char=""/>
              <a:defRPr/>
            </a:pPr>
            <a:r>
              <a:rPr lang="fr-FR" dirty="0"/>
              <a:t>On ramenait ce troupeau (où ???). </a:t>
            </a:r>
          </a:p>
          <a:p>
            <a:pPr marL="320040" indent="-320040" fontAlgn="auto">
              <a:spcAft>
                <a:spcPts val="0"/>
              </a:spcAft>
              <a:buFont typeface="Wingdings"/>
              <a:buChar char=""/>
              <a:defRPr/>
            </a:pPr>
            <a:r>
              <a:rPr lang="fr-FR" dirty="0"/>
              <a:t>Elle se sent l’âme toute triste : après avoir entendu le troupeau, ou parce qu’elle a l’entendu ?  </a:t>
            </a:r>
          </a:p>
          <a:p>
            <a:pPr marL="320040" indent="-320040" fontAlgn="auto">
              <a:spcAft>
                <a:spcPts val="0"/>
              </a:spcAft>
              <a:buFont typeface="Wingdings"/>
              <a:buChar char=""/>
              <a:defRPr/>
            </a:pPr>
            <a:endParaRPr lang="fr-FR" dirty="0"/>
          </a:p>
          <a:p>
            <a:pPr marL="640080" lvl="1" indent="-274320" fontAlgn="auto">
              <a:spcAft>
                <a:spcPts val="0"/>
              </a:spcAft>
              <a:buFont typeface="Wingdings" pitchFamily="2" charset="2"/>
              <a:buChar char="Ø"/>
              <a:defRPr/>
            </a:pPr>
            <a:endParaRPr lang="en-US" dirty="0"/>
          </a:p>
        </p:txBody>
      </p:sp>
      <p:pic>
        <p:nvPicPr>
          <p:cNvPr id="62467" name="Picture 2" descr="http://csimg.webmarchand.com/srv/FR/280307711921/T/340x340/C/FFFFFF/url/la-chevre-de-monsieur-seguin.jpg"/>
          <p:cNvPicPr>
            <a:picLocks noChangeAspect="1" noChangeArrowheads="1"/>
          </p:cNvPicPr>
          <p:nvPr/>
        </p:nvPicPr>
        <p:blipFill>
          <a:blip r:embed="rId3"/>
          <a:srcRect/>
          <a:stretch>
            <a:fillRect/>
          </a:stretch>
        </p:blipFill>
        <p:spPr bwMode="auto">
          <a:xfrm>
            <a:off x="7235825" y="3789363"/>
            <a:ext cx="1582738" cy="15827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Le </a:t>
            </a:r>
            <a:r>
              <a:rPr lang="fr-FR" dirty="0" smtClean="0"/>
              <a:t>traitement sémantique : le modèle de situation</a:t>
            </a:r>
            <a:endParaRPr lang="fr-FR" dirty="0"/>
          </a:p>
        </p:txBody>
      </p:sp>
      <p:sp>
        <p:nvSpPr>
          <p:cNvPr id="3" name="Rectangle 2"/>
          <p:cNvSpPr>
            <a:spLocks noGrp="1"/>
          </p:cNvSpPr>
          <p:nvPr>
            <p:ph sz="quarter" idx="1"/>
          </p:nvPr>
        </p:nvSpPr>
        <p:spPr>
          <a:xfrm>
            <a:off x="612775" y="1600200"/>
            <a:ext cx="8153400" cy="4495800"/>
          </a:xfrm>
        </p:spPr>
        <p:txBody>
          <a:bodyPr>
            <a:normAutofit fontScale="92500" lnSpcReduction="10000"/>
          </a:bodyPr>
          <a:lstStyle/>
          <a:p>
            <a:pPr marL="0" indent="0" fontAlgn="auto">
              <a:spcAft>
                <a:spcPts val="0"/>
              </a:spcAft>
              <a:buFont typeface="Wingdings"/>
              <a:buNone/>
              <a:defRPr/>
            </a:pPr>
            <a:r>
              <a:rPr lang="fr-FR" dirty="0"/>
              <a:t>Relation proportionnelle entre le temps de lecture des phrases et le nombre de propositions qu'elles comportent. </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Comprendre une phrase, c'est d’abord :</a:t>
            </a:r>
          </a:p>
          <a:p>
            <a:pPr marL="320040" indent="-320040" fontAlgn="auto">
              <a:spcAft>
                <a:spcPts val="0"/>
              </a:spcAft>
              <a:buFont typeface="Wingdings" pitchFamily="2" charset="2"/>
              <a:buChar char="Ø"/>
              <a:defRPr/>
            </a:pPr>
            <a:r>
              <a:rPr lang="fr-FR" dirty="0" smtClean="0"/>
              <a:t>effectuer </a:t>
            </a:r>
            <a:r>
              <a:rPr lang="fr-FR" dirty="0"/>
              <a:t>une liste mentale des idées que contient cette phrase. </a:t>
            </a:r>
          </a:p>
          <a:p>
            <a:pPr marL="320040" indent="-320040" fontAlgn="auto">
              <a:spcAft>
                <a:spcPts val="0"/>
              </a:spcAft>
              <a:buFont typeface="Wingdings" pitchFamily="2" charset="2"/>
              <a:buChar char="Ø"/>
              <a:defRPr/>
            </a:pPr>
            <a:r>
              <a:rPr lang="fr-FR" dirty="0" smtClean="0"/>
              <a:t>c’est-à-dire </a:t>
            </a:r>
            <a:r>
              <a:rPr lang="fr-FR" dirty="0"/>
              <a:t>décomposer en unités symboliques, les propositions. </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De cette décomposition découle une liste de propositions.</a:t>
            </a:r>
          </a:p>
          <a:p>
            <a:pPr marL="320040" indent="-320040" fontAlgn="auto">
              <a:spcAft>
                <a:spcPts val="0"/>
              </a:spcAft>
              <a:buFont typeface="Wingdings"/>
              <a:buChar char=""/>
              <a:defRPr/>
            </a:pPr>
            <a:endParaRPr lang="fr-FR" dirty="0"/>
          </a:p>
          <a:p>
            <a:pPr marL="640080" lvl="1" indent="-274320" fontAlgn="auto">
              <a:spcAft>
                <a:spcPts val="0"/>
              </a:spcAft>
              <a:buFont typeface="Wingdings" pitchFamily="2" charset="2"/>
              <a:buChar char="Ø"/>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612775" y="228600"/>
            <a:ext cx="8153400" cy="990600"/>
          </a:xfrm>
        </p:spPr>
        <p:txBody>
          <a:bodyPr/>
          <a:lstStyle/>
          <a:p>
            <a:endParaRPr lang="fr-FR" smtClean="0"/>
          </a:p>
        </p:txBody>
      </p:sp>
      <p:pic>
        <p:nvPicPr>
          <p:cNvPr id="18434" name="Picture 3"/>
          <p:cNvPicPr>
            <a:picLocks noGrp="1" noChangeAspect="1" noChangeArrowheads="1"/>
          </p:cNvPicPr>
          <p:nvPr>
            <p:ph idx="1"/>
          </p:nvPr>
        </p:nvPicPr>
        <p:blipFill>
          <a:blip r:embed="rId2"/>
          <a:srcRect/>
          <a:stretch>
            <a:fillRect/>
          </a:stretch>
        </p:blipFill>
        <p:spPr>
          <a:xfrm>
            <a:off x="468313" y="333375"/>
            <a:ext cx="8486775" cy="579278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1828800"/>
          </a:xfrm>
        </p:spPr>
        <p:txBody>
          <a:bodyPr>
            <a:normAutofit fontScale="70000" lnSpcReduction="20000"/>
          </a:bodyPr>
          <a:lstStyle/>
          <a:p>
            <a:pPr marL="0" indent="0" fontAlgn="auto">
              <a:spcAft>
                <a:spcPts val="0"/>
              </a:spcAft>
              <a:buFont typeface="Wingdings"/>
              <a:buNone/>
              <a:defRPr/>
            </a:pPr>
            <a:r>
              <a:rPr lang="fr-FR" dirty="0"/>
              <a:t>La compréhension est basée sur la construction d'un modèle mental de la situation.</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Linéarité du texte mais complexité du modèle mental :</a:t>
            </a:r>
          </a:p>
          <a:p>
            <a:pPr marL="320040" indent="-320040" fontAlgn="auto">
              <a:spcAft>
                <a:spcPts val="0"/>
              </a:spcAft>
              <a:buFont typeface="Wingdings" pitchFamily="2" charset="2"/>
              <a:buChar char="Ø"/>
              <a:defRPr/>
            </a:pPr>
            <a:r>
              <a:rPr lang="fr-FR" dirty="0"/>
              <a:t>Mise en lien des différentes informations du texte par des relations causales</a:t>
            </a:r>
            <a:r>
              <a:rPr lang="fr-FR" dirty="0" smtClean="0"/>
              <a:t>, temporelles</a:t>
            </a:r>
            <a:r>
              <a:rPr lang="fr-FR" dirty="0"/>
              <a:t>…</a:t>
            </a:r>
          </a:p>
          <a:p>
            <a:pPr marL="320040" indent="-320040" fontAlgn="auto">
              <a:spcAft>
                <a:spcPts val="0"/>
              </a:spcAft>
              <a:buFont typeface="Wingdings"/>
              <a:buChar char=""/>
              <a:defRPr/>
            </a:pPr>
            <a:endParaRPr lang="fr-FR" dirty="0"/>
          </a:p>
          <a:p>
            <a:pPr marL="640080" lvl="1" indent="-274320" fontAlgn="auto">
              <a:spcAft>
                <a:spcPts val="0"/>
              </a:spcAft>
              <a:buFont typeface="Wingdings" pitchFamily="2" charset="2"/>
              <a:buChar char="Ø"/>
              <a:defRPr/>
            </a:pPr>
            <a:endParaRPr lang="en-US" dirty="0"/>
          </a:p>
        </p:txBody>
      </p:sp>
      <p:sp>
        <p:nvSpPr>
          <p:cNvPr id="4" name="Rectangle 3"/>
          <p:cNvSpPr/>
          <p:nvPr/>
        </p:nvSpPr>
        <p:spPr>
          <a:xfrm>
            <a:off x="2460625" y="5508625"/>
            <a:ext cx="1871663" cy="431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4"/>
          <p:cNvSpPr/>
          <p:nvPr/>
        </p:nvSpPr>
        <p:spPr>
          <a:xfrm>
            <a:off x="4405313" y="4572000"/>
            <a:ext cx="4319587" cy="20161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565" name="ZoneTexte 5"/>
          <p:cNvSpPr txBox="1">
            <a:spLocks noChangeArrowheads="1"/>
          </p:cNvSpPr>
          <p:nvPr/>
        </p:nvSpPr>
        <p:spPr bwMode="auto">
          <a:xfrm>
            <a:off x="228600" y="3563938"/>
            <a:ext cx="8366125" cy="369887"/>
          </a:xfrm>
          <a:prstGeom prst="rect">
            <a:avLst/>
          </a:prstGeom>
          <a:noFill/>
          <a:ln w="9525">
            <a:noFill/>
            <a:miter lim="800000"/>
            <a:headEnd/>
            <a:tailEnd/>
          </a:ln>
        </p:spPr>
        <p:txBody>
          <a:bodyPr wrap="none">
            <a:spAutoFit/>
          </a:bodyPr>
          <a:lstStyle/>
          <a:p>
            <a:r>
              <a:rPr lang="fr-FR" b="1">
                <a:latin typeface="Tw Cen MT" pitchFamily="34" charset="0"/>
              </a:rPr>
              <a:t>Elle écouta les clochettes d'un troupeau qu'on ramenait, et se sentit l'âme toute triste</a:t>
            </a:r>
            <a:endParaRPr lang="fr-FR">
              <a:latin typeface="Tw Cen MT" pitchFamily="34" charset="0"/>
            </a:endParaRPr>
          </a:p>
        </p:txBody>
      </p:sp>
      <p:sp>
        <p:nvSpPr>
          <p:cNvPr id="66566" name="ZoneTexte 6"/>
          <p:cNvSpPr txBox="1">
            <a:spLocks noChangeArrowheads="1"/>
          </p:cNvSpPr>
          <p:nvPr/>
        </p:nvSpPr>
        <p:spPr bwMode="auto">
          <a:xfrm>
            <a:off x="4621213" y="4643438"/>
            <a:ext cx="2422525" cy="369887"/>
          </a:xfrm>
          <a:prstGeom prst="rect">
            <a:avLst/>
          </a:prstGeom>
          <a:noFill/>
          <a:ln w="9525">
            <a:noFill/>
            <a:miter lim="800000"/>
            <a:headEnd/>
            <a:tailEnd/>
          </a:ln>
        </p:spPr>
        <p:txBody>
          <a:bodyPr wrap="none">
            <a:spAutoFit/>
          </a:bodyPr>
          <a:lstStyle/>
          <a:p>
            <a:r>
              <a:rPr lang="fr-FR">
                <a:latin typeface="Tw Cen MT" pitchFamily="34" charset="0"/>
              </a:rPr>
              <a:t>On rentre les troupeaux</a:t>
            </a:r>
          </a:p>
        </p:txBody>
      </p:sp>
      <p:sp>
        <p:nvSpPr>
          <p:cNvPr id="66567" name="ZoneTexte 7"/>
          <p:cNvSpPr txBox="1">
            <a:spLocks noChangeArrowheads="1"/>
          </p:cNvSpPr>
          <p:nvPr/>
        </p:nvSpPr>
        <p:spPr bwMode="auto">
          <a:xfrm>
            <a:off x="4405313" y="6083300"/>
            <a:ext cx="1257300" cy="369888"/>
          </a:xfrm>
          <a:prstGeom prst="rect">
            <a:avLst/>
          </a:prstGeom>
          <a:noFill/>
          <a:ln w="9525">
            <a:noFill/>
            <a:miter lim="800000"/>
            <a:headEnd/>
            <a:tailEnd/>
          </a:ln>
        </p:spPr>
        <p:txBody>
          <a:bodyPr wrap="none">
            <a:spAutoFit/>
          </a:bodyPr>
          <a:lstStyle/>
          <a:p>
            <a:r>
              <a:rPr lang="fr-FR">
                <a:latin typeface="Tw Cen MT" pitchFamily="34" charset="0"/>
              </a:rPr>
              <a:t>C’est le soir</a:t>
            </a:r>
          </a:p>
        </p:txBody>
      </p:sp>
      <p:sp>
        <p:nvSpPr>
          <p:cNvPr id="66568" name="ZoneTexte 8"/>
          <p:cNvSpPr txBox="1">
            <a:spLocks noChangeArrowheads="1"/>
          </p:cNvSpPr>
          <p:nvPr/>
        </p:nvSpPr>
        <p:spPr bwMode="auto">
          <a:xfrm>
            <a:off x="6276975" y="5651500"/>
            <a:ext cx="2409825" cy="369888"/>
          </a:xfrm>
          <a:prstGeom prst="rect">
            <a:avLst/>
          </a:prstGeom>
          <a:noFill/>
          <a:ln w="9525">
            <a:noFill/>
            <a:miter lim="800000"/>
            <a:headEnd/>
            <a:tailEnd/>
          </a:ln>
        </p:spPr>
        <p:txBody>
          <a:bodyPr wrap="none">
            <a:spAutoFit/>
          </a:bodyPr>
          <a:lstStyle/>
          <a:p>
            <a:r>
              <a:rPr lang="fr-FR">
                <a:latin typeface="Tw Cen MT" pitchFamily="34" charset="0"/>
              </a:rPr>
              <a:t>Les clochettes sonnent</a:t>
            </a:r>
          </a:p>
        </p:txBody>
      </p:sp>
      <p:sp>
        <p:nvSpPr>
          <p:cNvPr id="66569" name="ZoneTexte 9"/>
          <p:cNvSpPr txBox="1">
            <a:spLocks noChangeArrowheads="1"/>
          </p:cNvSpPr>
          <p:nvPr/>
        </p:nvSpPr>
        <p:spPr bwMode="auto">
          <a:xfrm>
            <a:off x="373063" y="4283075"/>
            <a:ext cx="2087562" cy="369888"/>
          </a:xfrm>
          <a:prstGeom prst="rect">
            <a:avLst/>
          </a:prstGeom>
          <a:noFill/>
          <a:ln w="9525">
            <a:noFill/>
            <a:miter lim="800000"/>
            <a:headEnd/>
            <a:tailEnd/>
          </a:ln>
        </p:spPr>
        <p:txBody>
          <a:bodyPr wrap="none">
            <a:spAutoFit/>
          </a:bodyPr>
          <a:lstStyle/>
          <a:p>
            <a:r>
              <a:rPr lang="fr-FR">
                <a:latin typeface="Tw Cen MT" pitchFamily="34" charset="0"/>
              </a:rPr>
              <a:t>Blanquette est triste</a:t>
            </a:r>
          </a:p>
        </p:txBody>
      </p:sp>
      <p:sp>
        <p:nvSpPr>
          <p:cNvPr id="66570" name="ZoneTexte 10"/>
          <p:cNvSpPr txBox="1">
            <a:spLocks noChangeArrowheads="1"/>
          </p:cNvSpPr>
          <p:nvPr/>
        </p:nvSpPr>
        <p:spPr bwMode="auto">
          <a:xfrm>
            <a:off x="1020763" y="5508625"/>
            <a:ext cx="3430587" cy="368300"/>
          </a:xfrm>
          <a:prstGeom prst="rect">
            <a:avLst/>
          </a:prstGeom>
          <a:noFill/>
          <a:ln w="9525">
            <a:noFill/>
            <a:miter lim="800000"/>
            <a:headEnd/>
            <a:tailEnd/>
          </a:ln>
        </p:spPr>
        <p:txBody>
          <a:bodyPr wrap="none">
            <a:spAutoFit/>
          </a:bodyPr>
          <a:lstStyle/>
          <a:p>
            <a:r>
              <a:rPr lang="fr-FR">
                <a:latin typeface="Tw Cen MT" pitchFamily="34" charset="0"/>
              </a:rPr>
              <a:t>Elle est loin de son univers familier</a:t>
            </a:r>
          </a:p>
        </p:txBody>
      </p:sp>
      <p:cxnSp>
        <p:nvCxnSpPr>
          <p:cNvPr id="12" name="Connecteur droit avec flèche 11"/>
          <p:cNvCxnSpPr>
            <a:stCxn id="66569" idx="2"/>
            <a:endCxn id="66570" idx="0"/>
          </p:cNvCxnSpPr>
          <p:nvPr/>
        </p:nvCxnSpPr>
        <p:spPr>
          <a:xfrm>
            <a:off x="1416050" y="4652963"/>
            <a:ext cx="1319213" cy="855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72" name="ZoneTexte 12"/>
          <p:cNvSpPr txBox="1">
            <a:spLocks noChangeArrowheads="1"/>
          </p:cNvSpPr>
          <p:nvPr/>
        </p:nvSpPr>
        <p:spPr bwMode="auto">
          <a:xfrm>
            <a:off x="1357313" y="4932363"/>
            <a:ext cx="719137" cy="368300"/>
          </a:xfrm>
          <a:prstGeom prst="rect">
            <a:avLst/>
          </a:prstGeom>
          <a:noFill/>
          <a:ln w="9525">
            <a:noFill/>
            <a:miter lim="800000"/>
            <a:headEnd/>
            <a:tailEnd/>
          </a:ln>
        </p:spPr>
        <p:txBody>
          <a:bodyPr wrap="none">
            <a:spAutoFit/>
          </a:bodyPr>
          <a:lstStyle/>
          <a:p>
            <a:r>
              <a:rPr lang="fr-FR">
                <a:latin typeface="Tw Cen MT" pitchFamily="34" charset="0"/>
              </a:rPr>
              <a:t>cause</a:t>
            </a:r>
          </a:p>
        </p:txBody>
      </p:sp>
      <p:cxnSp>
        <p:nvCxnSpPr>
          <p:cNvPr id="14" name="Connecteur droit avec flèche 13"/>
          <p:cNvCxnSpPr>
            <a:stCxn id="66566" idx="2"/>
          </p:cNvCxnSpPr>
          <p:nvPr/>
        </p:nvCxnSpPr>
        <p:spPr>
          <a:xfrm flipH="1">
            <a:off x="5124450" y="5013325"/>
            <a:ext cx="708025" cy="1069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74" name="ZoneTexte 14"/>
          <p:cNvSpPr txBox="1">
            <a:spLocks noChangeArrowheads="1"/>
          </p:cNvSpPr>
          <p:nvPr/>
        </p:nvSpPr>
        <p:spPr bwMode="auto">
          <a:xfrm>
            <a:off x="4692650" y="5291138"/>
            <a:ext cx="717550" cy="369887"/>
          </a:xfrm>
          <a:prstGeom prst="rect">
            <a:avLst/>
          </a:prstGeom>
          <a:noFill/>
          <a:ln w="9525">
            <a:noFill/>
            <a:miter lim="800000"/>
            <a:headEnd/>
            <a:tailEnd/>
          </a:ln>
        </p:spPr>
        <p:txBody>
          <a:bodyPr wrap="none">
            <a:spAutoFit/>
          </a:bodyPr>
          <a:lstStyle/>
          <a:p>
            <a:r>
              <a:rPr lang="fr-FR">
                <a:latin typeface="Tw Cen MT" pitchFamily="34" charset="0"/>
              </a:rPr>
              <a:t>cause</a:t>
            </a:r>
          </a:p>
        </p:txBody>
      </p:sp>
      <p:cxnSp>
        <p:nvCxnSpPr>
          <p:cNvPr id="16" name="Connecteur droit avec flèche 15"/>
          <p:cNvCxnSpPr>
            <a:stCxn id="66566" idx="2"/>
          </p:cNvCxnSpPr>
          <p:nvPr/>
        </p:nvCxnSpPr>
        <p:spPr>
          <a:xfrm>
            <a:off x="5832475" y="5013325"/>
            <a:ext cx="1739900" cy="566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76" name="ZoneTexte 16"/>
          <p:cNvSpPr txBox="1">
            <a:spLocks noChangeArrowheads="1"/>
          </p:cNvSpPr>
          <p:nvPr/>
        </p:nvSpPr>
        <p:spPr bwMode="auto">
          <a:xfrm>
            <a:off x="6564313" y="5075238"/>
            <a:ext cx="1423987" cy="369887"/>
          </a:xfrm>
          <a:prstGeom prst="rect">
            <a:avLst/>
          </a:prstGeom>
          <a:noFill/>
          <a:ln w="9525">
            <a:noFill/>
            <a:miter lim="800000"/>
            <a:headEnd/>
            <a:tailEnd/>
          </a:ln>
        </p:spPr>
        <p:txBody>
          <a:bodyPr wrap="none">
            <a:spAutoFit/>
          </a:bodyPr>
          <a:lstStyle/>
          <a:p>
            <a:r>
              <a:rPr lang="fr-FR">
                <a:latin typeface="Tw Cen MT" pitchFamily="34" charset="0"/>
              </a:rPr>
              <a:t>conséquence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4495800"/>
          </a:xfrm>
        </p:spPr>
        <p:txBody>
          <a:bodyPr>
            <a:normAutofit/>
          </a:bodyPr>
          <a:lstStyle/>
          <a:p>
            <a:pPr marL="0" indent="0" fontAlgn="auto">
              <a:spcAft>
                <a:spcPts val="0"/>
              </a:spcAft>
              <a:buFont typeface="Wingdings"/>
              <a:buNone/>
              <a:defRPr/>
            </a:pPr>
            <a:r>
              <a:rPr lang="fr-FR" dirty="0">
                <a:solidFill>
                  <a:prstClr val="black"/>
                </a:solidFill>
              </a:rPr>
              <a:t>Trois niveaux de représentation : </a:t>
            </a:r>
          </a:p>
          <a:p>
            <a:pPr marL="320040" indent="-320040" fontAlgn="auto">
              <a:spcAft>
                <a:spcPts val="0"/>
              </a:spcAft>
              <a:buFont typeface="Wingdings" pitchFamily="2" charset="2"/>
              <a:buChar char="Ø"/>
              <a:defRPr/>
            </a:pPr>
            <a:r>
              <a:rPr lang="fr-FR" dirty="0">
                <a:solidFill>
                  <a:prstClr val="black"/>
                </a:solidFill>
              </a:rPr>
              <a:t>la microstructure, </a:t>
            </a:r>
            <a:endParaRPr lang="fr-FR" dirty="0" smtClean="0">
              <a:solidFill>
                <a:prstClr val="black"/>
              </a:solidFill>
            </a:endParaRPr>
          </a:p>
          <a:p>
            <a:pPr marL="320040" indent="-320040" fontAlgn="auto">
              <a:spcAft>
                <a:spcPts val="0"/>
              </a:spcAft>
              <a:buFont typeface="Wingdings" pitchFamily="2" charset="2"/>
              <a:buChar char="Ø"/>
              <a:defRPr/>
            </a:pPr>
            <a:r>
              <a:rPr lang="fr-FR" dirty="0" smtClean="0">
                <a:solidFill>
                  <a:prstClr val="black"/>
                </a:solidFill>
              </a:rPr>
              <a:t>la </a:t>
            </a:r>
            <a:r>
              <a:rPr lang="fr-FR" dirty="0">
                <a:solidFill>
                  <a:prstClr val="black"/>
                </a:solidFill>
              </a:rPr>
              <a:t>macrostructure </a:t>
            </a:r>
          </a:p>
          <a:p>
            <a:pPr marL="320040" indent="-320040" fontAlgn="auto">
              <a:spcAft>
                <a:spcPts val="0"/>
              </a:spcAft>
              <a:buFont typeface="Wingdings" pitchFamily="2" charset="2"/>
              <a:buChar char="Ø"/>
              <a:defRPr/>
            </a:pPr>
            <a:r>
              <a:rPr lang="fr-FR" dirty="0" smtClean="0">
                <a:solidFill>
                  <a:prstClr val="black"/>
                </a:solidFill>
              </a:rPr>
              <a:t>le </a:t>
            </a:r>
            <a:r>
              <a:rPr lang="fr-FR" dirty="0">
                <a:solidFill>
                  <a:prstClr val="black"/>
                </a:solidFill>
              </a:rPr>
              <a:t>modèle de situation.</a:t>
            </a:r>
          </a:p>
          <a:p>
            <a:pPr marL="320040" indent="-320040" fontAlgn="auto">
              <a:spcAft>
                <a:spcPts val="0"/>
              </a:spcAft>
              <a:buFont typeface="Wingdings"/>
              <a:buChar char=""/>
              <a:defRPr/>
            </a:pPr>
            <a:endParaRPr lang="fr-FR" dirty="0"/>
          </a:p>
          <a:p>
            <a:pPr marL="365760" lvl="1" indent="0" fontAlgn="auto">
              <a:spcAft>
                <a:spcPts val="0"/>
              </a:spcAft>
              <a:buFont typeface="Wingdings 2"/>
              <a:buNone/>
              <a:defRPr/>
            </a:pPr>
            <a:r>
              <a:rPr lang="en-US" dirty="0" smtClean="0"/>
              <a:t>NB : </a:t>
            </a:r>
            <a:r>
              <a:rPr lang="en-US" dirty="0" err="1" smtClean="0"/>
              <a:t>cette</a:t>
            </a:r>
            <a:r>
              <a:rPr lang="en-US" dirty="0" smtClean="0"/>
              <a:t> </a:t>
            </a:r>
            <a:r>
              <a:rPr lang="en-US" dirty="0" err="1" smtClean="0"/>
              <a:t>analyse</a:t>
            </a:r>
            <a:r>
              <a:rPr lang="en-US" dirty="0" smtClean="0"/>
              <a:t> en </a:t>
            </a:r>
            <a:r>
              <a:rPr lang="en-US" dirty="0" err="1" smtClean="0"/>
              <a:t>trois</a:t>
            </a:r>
            <a:r>
              <a:rPr lang="en-US" dirty="0" smtClean="0"/>
              <a:t> </a:t>
            </a:r>
            <a:r>
              <a:rPr lang="en-US" dirty="0" err="1" smtClean="0"/>
              <a:t>niveaux</a:t>
            </a:r>
            <a:r>
              <a:rPr lang="en-US" dirty="0" smtClean="0"/>
              <a:t> se </a:t>
            </a:r>
            <a:r>
              <a:rPr lang="en-US" dirty="0" err="1" smtClean="0"/>
              <a:t>retrouve</a:t>
            </a:r>
            <a:r>
              <a:rPr lang="en-US" dirty="0" smtClean="0"/>
              <a:t> </a:t>
            </a:r>
            <a:r>
              <a:rPr lang="en-US" dirty="0" err="1" smtClean="0"/>
              <a:t>aussi</a:t>
            </a:r>
            <a:r>
              <a:rPr lang="en-US" dirty="0" smtClean="0"/>
              <a:t> chez Jocelyne </a:t>
            </a:r>
            <a:r>
              <a:rPr lang="en-US" dirty="0" err="1" smtClean="0"/>
              <a:t>Giasson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pitchFamily="2" charset="2"/>
              <a:buChar char="Ø"/>
              <a:defRPr/>
            </a:pPr>
            <a:r>
              <a:rPr lang="fr-FR" dirty="0" smtClean="0">
                <a:solidFill>
                  <a:prstClr val="black"/>
                </a:solidFill>
              </a:rPr>
              <a:t>la microstructure</a:t>
            </a:r>
          </a:p>
          <a:p>
            <a:pPr marL="0" indent="0" fontAlgn="auto">
              <a:spcAft>
                <a:spcPts val="0"/>
              </a:spcAft>
              <a:buFont typeface="Wingdings"/>
              <a:buNone/>
              <a:defRPr/>
            </a:pPr>
            <a:r>
              <a:rPr lang="fr-FR" dirty="0"/>
              <a:t>Description de la signification locale, littérale du texte</a:t>
            </a:r>
          </a:p>
          <a:p>
            <a:pPr marL="0" indent="0" fontAlgn="auto">
              <a:spcAft>
                <a:spcPts val="0"/>
              </a:spcAft>
              <a:buFont typeface="Wingdings"/>
              <a:buNone/>
              <a:defRPr/>
            </a:pPr>
            <a:endParaRPr lang="fr-FR" dirty="0"/>
          </a:p>
          <a:p>
            <a:pPr marL="0" indent="0" fontAlgn="auto">
              <a:spcAft>
                <a:spcPts val="0"/>
              </a:spcAft>
              <a:buFont typeface="Wingdings"/>
              <a:buNone/>
              <a:defRPr/>
            </a:pPr>
            <a:r>
              <a:rPr lang="fr-FR" dirty="0"/>
              <a:t>Liste des propositions… qu’on ne peut pas toutes mémoriser car notre mémoire n’est pas infinie</a:t>
            </a:r>
          </a:p>
        </p:txBody>
      </p:sp>
      <p:pic>
        <p:nvPicPr>
          <p:cNvPr id="70659" name="Picture 2" descr="http://dev.bukkit.org/thumbman/avatars/11/650/300x238/01010101.png.-m0.png"/>
          <p:cNvPicPr>
            <a:picLocks noChangeAspect="1" noChangeArrowheads="1"/>
          </p:cNvPicPr>
          <p:nvPr/>
        </p:nvPicPr>
        <p:blipFill>
          <a:blip r:embed="rId3"/>
          <a:srcRect/>
          <a:stretch>
            <a:fillRect/>
          </a:stretch>
        </p:blipFill>
        <p:spPr bwMode="auto">
          <a:xfrm>
            <a:off x="3492500" y="4149725"/>
            <a:ext cx="2857500" cy="22669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pitchFamily="2" charset="2"/>
              <a:buChar char="Ø"/>
              <a:defRPr/>
            </a:pPr>
            <a:r>
              <a:rPr lang="fr-FR" dirty="0">
                <a:solidFill>
                  <a:prstClr val="black"/>
                </a:solidFill>
              </a:rPr>
              <a:t>la </a:t>
            </a:r>
            <a:r>
              <a:rPr lang="fr-FR" dirty="0" smtClean="0">
                <a:solidFill>
                  <a:prstClr val="black"/>
                </a:solidFill>
              </a:rPr>
              <a:t>macrostructure</a:t>
            </a:r>
            <a:endParaRPr lang="fr-FR" dirty="0">
              <a:solidFill>
                <a:prstClr val="black"/>
              </a:solidFill>
            </a:endParaRPr>
          </a:p>
          <a:p>
            <a:pPr marL="320040" indent="-320040" fontAlgn="auto">
              <a:spcAft>
                <a:spcPts val="0"/>
              </a:spcAft>
              <a:buFont typeface="Wingdings"/>
              <a:buChar char=""/>
              <a:defRPr/>
            </a:pPr>
            <a:endParaRPr lang="fr-FR" dirty="0" smtClean="0"/>
          </a:p>
          <a:p>
            <a:pPr marL="0" indent="0" fontAlgn="auto">
              <a:spcAft>
                <a:spcPts val="0"/>
              </a:spcAft>
              <a:buFont typeface="Wingdings"/>
              <a:buNone/>
              <a:defRPr/>
            </a:pPr>
            <a:r>
              <a:rPr lang="fr-FR" dirty="0" smtClean="0"/>
              <a:t>Hiérarchisation</a:t>
            </a:r>
            <a:r>
              <a:rPr lang="fr-FR" dirty="0"/>
              <a:t>, sorte d’organigramme au sein de la liste des propositions</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Macrostructure : cette représentation hiérarchisée des propositions</a:t>
            </a:r>
          </a:p>
          <a:p>
            <a:pPr marL="320040" indent="-320040" fontAlgn="auto">
              <a:spcAft>
                <a:spcPts val="0"/>
              </a:spcAft>
              <a:buFont typeface="Wingdings" pitchFamily="2" charset="2"/>
              <a:buChar char="Ø"/>
              <a:defRPr/>
            </a:pPr>
            <a:r>
              <a:rPr lang="fr-FR" dirty="0"/>
              <a:t>Sélection / omission / intégration de propositions</a:t>
            </a:r>
          </a:p>
          <a:p>
            <a:pPr marL="320040" indent="-320040" fontAlgn="auto">
              <a:spcAft>
                <a:spcPts val="0"/>
              </a:spcAft>
              <a:buFont typeface="Wingdings" pitchFamily="2" charset="2"/>
              <a:buChar char="Ø"/>
              <a:defRPr/>
            </a:pPr>
            <a:endParaRPr lang="fr-FR" dirty="0"/>
          </a:p>
          <a:p>
            <a:pPr marL="320040" indent="-320040" fontAlgn="auto">
              <a:spcAft>
                <a:spcPts val="0"/>
              </a:spcAft>
              <a:buFont typeface="Wingdings" pitchFamily="2" charset="2"/>
              <a:buChar char="Ø"/>
              <a:defRPr/>
            </a:pPr>
            <a:r>
              <a:rPr lang="fr-FR" dirty="0"/>
              <a:t>Sorte de résumé mental conservé en mémoire : des propositions différentes du contenu littéral du texte et construites par le lecteur</a:t>
            </a:r>
          </a:p>
          <a:p>
            <a:pPr marL="320040" indent="-320040" fontAlgn="auto">
              <a:spcAft>
                <a:spcPts val="0"/>
              </a:spcAft>
              <a:buFont typeface="Wingdings" pitchFamily="2" charset="2"/>
              <a:buChar char="Ø"/>
              <a:defRPr/>
            </a:pPr>
            <a:endParaRPr lang="fr-FR" dirty="0"/>
          </a:p>
          <a:p>
            <a:pPr marL="320040" indent="-320040" fontAlgn="auto">
              <a:spcAft>
                <a:spcPts val="0"/>
              </a:spcAft>
              <a:buFont typeface="Wingdings" pitchFamily="2" charset="2"/>
              <a:buChar char="Ø"/>
              <a:defRPr/>
            </a:pPr>
            <a:r>
              <a:rPr lang="fr-FR" dirty="0"/>
              <a:t>Comprendre suppose d’élaborer cette représentation mentale globale du texte, ce que certains enfants ne savent pas construire.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74754" name="Rectangle 2"/>
          <p:cNvSpPr>
            <a:spLocks noGrp="1"/>
          </p:cNvSpPr>
          <p:nvPr>
            <p:ph sz="quarter" idx="1"/>
          </p:nvPr>
        </p:nvSpPr>
        <p:spPr>
          <a:xfrm>
            <a:off x="612775" y="1600200"/>
            <a:ext cx="8153400" cy="4495800"/>
          </a:xfrm>
        </p:spPr>
        <p:txBody>
          <a:bodyPr/>
          <a:lstStyle/>
          <a:p>
            <a:pPr>
              <a:buFont typeface="Wingdings" pitchFamily="2" charset="2"/>
              <a:buChar char="Ø"/>
            </a:pPr>
            <a:r>
              <a:rPr lang="fr-FR" smtClean="0">
                <a:solidFill>
                  <a:srgbClr val="000000"/>
                </a:solidFill>
              </a:rPr>
              <a:t>la macrostructure - exemple</a:t>
            </a:r>
          </a:p>
        </p:txBody>
      </p:sp>
      <p:pic>
        <p:nvPicPr>
          <p:cNvPr id="74755" name="Picture 2" descr="http://www.corps-puce.org/local/cache-vignettes/L500xH796/Les_dessous_de_la_che_vre_de_monsieur_Seguin-52dae.jpg"/>
          <p:cNvPicPr>
            <a:picLocks noChangeAspect="1" noChangeArrowheads="1"/>
          </p:cNvPicPr>
          <p:nvPr/>
        </p:nvPicPr>
        <p:blipFill>
          <a:blip r:embed="rId3"/>
          <a:srcRect/>
          <a:stretch>
            <a:fillRect/>
          </a:stretch>
        </p:blipFill>
        <p:spPr bwMode="auto">
          <a:xfrm>
            <a:off x="6732588" y="2997200"/>
            <a:ext cx="2108200" cy="3357563"/>
          </a:xfrm>
          <a:prstGeom prst="rect">
            <a:avLst/>
          </a:prstGeom>
          <a:noFill/>
          <a:ln w="9525">
            <a:noFill/>
            <a:miter lim="800000"/>
            <a:headEnd/>
            <a:tailEnd/>
          </a:ln>
        </p:spPr>
      </p:pic>
      <p:sp>
        <p:nvSpPr>
          <p:cNvPr id="74756" name="ZoneTexte 4"/>
          <p:cNvSpPr txBox="1">
            <a:spLocks noChangeArrowheads="1"/>
          </p:cNvSpPr>
          <p:nvPr/>
        </p:nvSpPr>
        <p:spPr bwMode="auto">
          <a:xfrm>
            <a:off x="250825" y="2565400"/>
            <a:ext cx="6985000" cy="3416300"/>
          </a:xfrm>
          <a:prstGeom prst="rect">
            <a:avLst/>
          </a:prstGeom>
          <a:noFill/>
          <a:ln w="9525">
            <a:noFill/>
            <a:miter lim="800000"/>
            <a:headEnd/>
            <a:tailEnd/>
          </a:ln>
        </p:spPr>
        <p:txBody>
          <a:bodyPr>
            <a:spAutoFit/>
          </a:bodyPr>
          <a:lstStyle/>
          <a:p>
            <a:r>
              <a:rPr lang="fr-FR" b="1">
                <a:latin typeface="Tw Cen MT" pitchFamily="34" charset="0"/>
              </a:rPr>
              <a:t>En somme, ce fut une bonne journée pour la chèvre de M. Seguin. Vers le milieu du jour, en courant de droite et de gauche, elle tomba dans une troupe de chamois en train de croquer une lambrusque à belles dents. Notre petite coureuse en robe blanche fit sensation. On lui donna la meilleure place à la lambrusque, et tous ces messieurs furent très galants... Il paraît même, - ceci doit rester entre nous, Gringoire, - qu'un jeune chamois à pelage noir, eut la bonne fortune de plaire à Blanquette. Les deux amoureux s'égarèrent parmi le bois une heure ou deux, et si tu veux savoir ce qu'ils se dirent, va le demander aux sources bavardes qui courent invisibles dans la mousse. </a:t>
            </a:r>
            <a:br>
              <a:rPr lang="fr-FR" b="1">
                <a:latin typeface="Tw Cen MT" pitchFamily="34" charset="0"/>
              </a:rPr>
            </a:br>
            <a:endParaRPr lang="fr-FR">
              <a:latin typeface="Tw Cen MT" pitchFamily="34" charset="0"/>
            </a:endParaRPr>
          </a:p>
          <a:p>
            <a:endParaRPr lang="fr-FR">
              <a:latin typeface="Tw Cen M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pitchFamily="2" charset="2"/>
              <a:buChar char="Ø"/>
              <a:defRPr/>
            </a:pPr>
            <a:r>
              <a:rPr lang="fr-FR" dirty="0" smtClean="0">
                <a:solidFill>
                  <a:prstClr val="black"/>
                </a:solidFill>
              </a:rPr>
              <a:t>Le modèle de situation</a:t>
            </a:r>
            <a:endParaRPr lang="fr-FR" dirty="0">
              <a:solidFill>
                <a:prstClr val="black"/>
              </a:solidFill>
            </a:endParaRPr>
          </a:p>
          <a:p>
            <a:pPr marL="320040" indent="-320040" fontAlgn="auto">
              <a:spcAft>
                <a:spcPts val="0"/>
              </a:spcAft>
              <a:buFont typeface="Wingdings"/>
              <a:buChar char=""/>
              <a:defRPr/>
            </a:pPr>
            <a:endParaRPr lang="fr-FR" dirty="0" smtClean="0"/>
          </a:p>
          <a:p>
            <a:pPr marL="0" indent="0" fontAlgn="auto">
              <a:spcAft>
                <a:spcPts val="0"/>
              </a:spcAft>
              <a:buFont typeface="Wingdings"/>
              <a:buNone/>
              <a:defRPr/>
            </a:pPr>
            <a:r>
              <a:rPr lang="fr-FR" dirty="0"/>
              <a:t>Intervention des connaissances du lecteur dans le processus de compréhension :</a:t>
            </a:r>
          </a:p>
          <a:p>
            <a:pPr marL="320040" indent="-320040" fontAlgn="auto">
              <a:spcAft>
                <a:spcPts val="0"/>
              </a:spcAft>
              <a:buFont typeface="Wingdings" pitchFamily="2" charset="2"/>
              <a:buChar char="Ø"/>
              <a:defRPr/>
            </a:pPr>
            <a:r>
              <a:rPr lang="fr-FR" dirty="0"/>
              <a:t>Mobilisation des connaissances préalables (sous la forme d’un modèle de la situation décrite dans le texte – ou modèle mental) </a:t>
            </a:r>
          </a:p>
          <a:p>
            <a:pPr marL="320040" indent="-320040" fontAlgn="auto">
              <a:spcAft>
                <a:spcPts val="0"/>
              </a:spcAft>
              <a:buFont typeface="Wingdings" pitchFamily="2" charset="2"/>
              <a:buChar char="Ø"/>
              <a:defRPr/>
            </a:pPr>
            <a:r>
              <a:rPr lang="fr-FR" dirty="0" smtClean="0"/>
              <a:t>élaboration </a:t>
            </a:r>
            <a:r>
              <a:rPr lang="fr-FR" dirty="0"/>
              <a:t>d’une représentation où interagissent savoirs fournis par le texte et ceux du lecteur</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Représentation des évènements, des actions, des personnages, du monde décrit par le texte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612775" y="1600200"/>
            <a:ext cx="8153400" cy="4495800"/>
          </a:xfrm>
        </p:spPr>
        <p:txBody>
          <a:bodyPr>
            <a:normAutofit fontScale="70000" lnSpcReduction="20000"/>
          </a:bodyPr>
          <a:lstStyle/>
          <a:p>
            <a:pPr marL="320040" indent="-320040" fontAlgn="auto">
              <a:spcAft>
                <a:spcPts val="0"/>
              </a:spcAft>
              <a:buFont typeface="Wingdings" pitchFamily="2" charset="2"/>
              <a:buChar char="Ø"/>
              <a:defRPr/>
            </a:pPr>
            <a:r>
              <a:rPr lang="fr-FR" dirty="0" smtClean="0">
                <a:solidFill>
                  <a:prstClr val="black"/>
                </a:solidFill>
              </a:rPr>
              <a:t>Le modèle de situation</a:t>
            </a:r>
            <a:endParaRPr lang="fr-FR" dirty="0">
              <a:solidFill>
                <a:prstClr val="black"/>
              </a:solidFill>
            </a:endParaRPr>
          </a:p>
          <a:p>
            <a:pPr marL="320040" indent="-320040" fontAlgn="auto">
              <a:spcAft>
                <a:spcPts val="0"/>
              </a:spcAft>
              <a:buFont typeface="Wingdings"/>
              <a:buChar char=""/>
              <a:defRPr/>
            </a:pPr>
            <a:endParaRPr lang="fr-FR" dirty="0" smtClean="0"/>
          </a:p>
          <a:p>
            <a:pPr marL="320040" indent="-320040" fontAlgn="auto">
              <a:spcAft>
                <a:spcPts val="0"/>
              </a:spcAft>
              <a:buFont typeface="Wingdings" pitchFamily="2" charset="2"/>
              <a:buChar char="Ø"/>
              <a:defRPr/>
            </a:pPr>
            <a:r>
              <a:rPr lang="fr-FR" dirty="0"/>
              <a:t>Utilisation </a:t>
            </a:r>
            <a:r>
              <a:rPr lang="fr-FR" dirty="0">
                <a:solidFill>
                  <a:srgbClr val="FF0000"/>
                </a:solidFill>
              </a:rPr>
              <a:t>des scripts d’action </a:t>
            </a:r>
            <a:r>
              <a:rPr lang="fr-FR" dirty="0"/>
              <a:t>connus : suite d’actions propres à un objectif </a:t>
            </a:r>
            <a:r>
              <a:rPr lang="fr-FR" dirty="0" smtClean="0"/>
              <a:t> (</a:t>
            </a:r>
            <a:r>
              <a:rPr lang="fr-FR" dirty="0"/>
              <a:t>ex aller au restaurant)</a:t>
            </a:r>
          </a:p>
          <a:p>
            <a:pPr marL="0" indent="0" fontAlgn="auto">
              <a:spcAft>
                <a:spcPts val="0"/>
              </a:spcAft>
              <a:buFont typeface="Wingdings"/>
              <a:buNone/>
              <a:defRPr/>
            </a:pPr>
            <a:r>
              <a:rPr lang="fr-FR" b="1" dirty="0"/>
              <a:t>il en acheta une septième </a:t>
            </a:r>
            <a:endParaRPr lang="fr-FR" dirty="0"/>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Un script, stocké en mémoire à long terme, et activé, fournit une structure aidant à la compréhension du texte</a:t>
            </a:r>
          </a:p>
          <a:p>
            <a:pPr marL="0" indent="0" fontAlgn="auto">
              <a:spcAft>
                <a:spcPts val="0"/>
              </a:spcAft>
              <a:buFont typeface="Wingdings"/>
              <a:buNone/>
              <a:defRPr/>
            </a:pPr>
            <a:r>
              <a:rPr lang="fr-FR" dirty="0"/>
              <a:t>Ex : si le titre est explicite : la sortie au théâtre</a:t>
            </a:r>
          </a:p>
          <a:p>
            <a:pPr marL="0" indent="0" fontAlgn="auto">
              <a:spcAft>
                <a:spcPts val="0"/>
              </a:spcAft>
              <a:buFont typeface="Wingdings"/>
              <a:buNone/>
              <a:defRPr/>
            </a:pPr>
            <a:r>
              <a:rPr lang="fr-FR" b="1" dirty="0"/>
              <a:t>Le secret de Maitre </a:t>
            </a:r>
            <a:r>
              <a:rPr lang="fr-FR" b="1" dirty="0" err="1"/>
              <a:t>Cornille</a:t>
            </a:r>
            <a:endParaRPr lang="fr-FR" b="1" dirty="0"/>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Activation </a:t>
            </a:r>
            <a:r>
              <a:rPr lang="fr-FR" dirty="0">
                <a:solidFill>
                  <a:srgbClr val="FF0000"/>
                </a:solidFill>
              </a:rPr>
              <a:t>des schémas </a:t>
            </a:r>
            <a:r>
              <a:rPr lang="fr-FR" dirty="0"/>
              <a:t>: situation initiale / péripéties / clôture </a:t>
            </a:r>
          </a:p>
          <a:p>
            <a:pPr marL="0" indent="0" fontAlgn="auto">
              <a:spcAft>
                <a:spcPts val="0"/>
              </a:spcAft>
              <a:buFont typeface="Wingdings"/>
              <a:buNone/>
              <a:defRPr/>
            </a:pPr>
            <a:r>
              <a:rPr lang="fr-FR" dirty="0"/>
              <a:t>Fable : récit et morale </a:t>
            </a:r>
          </a:p>
          <a:p>
            <a:pPr marL="0" indent="0" fontAlgn="auto">
              <a:spcAft>
                <a:spcPts val="0"/>
              </a:spcAft>
              <a:buFont typeface="Wingdings"/>
              <a:buNone/>
              <a:defRPr/>
            </a:pPr>
            <a:r>
              <a:rPr lang="fr-FR" dirty="0"/>
              <a:t>Article de journal : Titre / chapeau / corps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Van </a:t>
            </a:r>
            <a:r>
              <a:rPr lang="fr-FR" dirty="0" err="1"/>
              <a:t>Dijk</a:t>
            </a:r>
            <a:r>
              <a:rPr lang="fr-FR" dirty="0"/>
              <a:t> et </a:t>
            </a:r>
            <a:r>
              <a:rPr lang="fr-FR" dirty="0" err="1"/>
              <a:t>Kintsch</a:t>
            </a:r>
            <a:r>
              <a:rPr lang="fr-FR" dirty="0"/>
              <a:t> (1983) :  un modèle de la compréhension des textes. </a:t>
            </a:r>
          </a:p>
        </p:txBody>
      </p:sp>
      <p:sp>
        <p:nvSpPr>
          <p:cNvPr id="3" name="Rectangle 2"/>
          <p:cNvSpPr>
            <a:spLocks noGrp="1"/>
          </p:cNvSpPr>
          <p:nvPr>
            <p:ph sz="quarter" idx="1"/>
          </p:nvPr>
        </p:nvSpPr>
        <p:spPr>
          <a:xfrm>
            <a:off x="323850" y="1600200"/>
            <a:ext cx="6696075" cy="4495800"/>
          </a:xfrm>
        </p:spPr>
        <p:txBody>
          <a:bodyPr>
            <a:normAutofit fontScale="70000" lnSpcReduction="20000"/>
          </a:bodyPr>
          <a:lstStyle/>
          <a:p>
            <a:pPr marL="320040" indent="-320040" fontAlgn="auto">
              <a:spcAft>
                <a:spcPts val="0"/>
              </a:spcAft>
              <a:buFont typeface="Wingdings" pitchFamily="2" charset="2"/>
              <a:buChar char="Ø"/>
              <a:defRPr/>
            </a:pPr>
            <a:r>
              <a:rPr lang="fr-FR" dirty="0" smtClean="0">
                <a:solidFill>
                  <a:prstClr val="black"/>
                </a:solidFill>
              </a:rPr>
              <a:t>Le modèle de situation</a:t>
            </a:r>
            <a:endParaRPr lang="fr-FR" dirty="0">
              <a:solidFill>
                <a:prstClr val="black"/>
              </a:solidFill>
            </a:endParaRPr>
          </a:p>
          <a:p>
            <a:pPr marL="320040" indent="-320040" fontAlgn="auto">
              <a:spcAft>
                <a:spcPts val="0"/>
              </a:spcAft>
              <a:buFont typeface="Wingdings"/>
              <a:buChar char=""/>
              <a:defRPr/>
            </a:pPr>
            <a:endParaRPr lang="fr-FR" dirty="0" smtClean="0"/>
          </a:p>
          <a:p>
            <a:pPr marL="320040" indent="-320040" fontAlgn="auto">
              <a:spcAft>
                <a:spcPts val="0"/>
              </a:spcAft>
              <a:buFont typeface="Wingdings" pitchFamily="2" charset="2"/>
              <a:buChar char="Ø"/>
              <a:defRPr/>
            </a:pPr>
            <a:r>
              <a:rPr lang="fr-FR" dirty="0"/>
              <a:t>Connaissances préalables et inférences :</a:t>
            </a:r>
          </a:p>
          <a:p>
            <a:pPr marL="0" indent="0" fontAlgn="auto">
              <a:spcAft>
                <a:spcPts val="0"/>
              </a:spcAft>
              <a:buFont typeface="Wingdings"/>
              <a:buNone/>
              <a:defRPr/>
            </a:pPr>
            <a:r>
              <a:rPr lang="fr-FR" dirty="0"/>
              <a:t>Jean roulait trop vite et les médecins sont réservés sur l’évolution de la situation</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Ces inférences : sources de difficultés pour un enfant non familier du domaine du </a:t>
            </a:r>
            <a:r>
              <a:rPr lang="fr-FR" dirty="0" smtClean="0"/>
              <a:t>texte</a:t>
            </a:r>
          </a:p>
          <a:p>
            <a:pPr marL="0" indent="0" fontAlgn="auto">
              <a:spcAft>
                <a:spcPts val="0"/>
              </a:spcAft>
              <a:buFont typeface="Wingdings"/>
              <a:buNone/>
              <a:defRPr/>
            </a:pPr>
            <a:r>
              <a:rPr lang="fr-FR" b="1" dirty="0"/>
              <a:t>Là-dessus, M. Seguin emporta la chèvre dans une étable toute noire, dont il ferma la porte à double tour. Malheureusement, il avait oublié la fenêtre et à peine eut-il tourné, que la petite s'en alla</a:t>
            </a:r>
            <a:r>
              <a:rPr lang="fr-FR" b="1" dirty="0" smtClean="0"/>
              <a:t>...</a:t>
            </a:r>
          </a:p>
          <a:p>
            <a:pPr marL="0" indent="0" fontAlgn="auto">
              <a:spcAft>
                <a:spcPts val="0"/>
              </a:spcAft>
              <a:buFont typeface="Wingdings"/>
              <a:buNone/>
              <a:defRPr/>
            </a:pPr>
            <a:r>
              <a:rPr lang="fr-FR" dirty="0" smtClean="0"/>
              <a:t>Connaissance sur les animaux : Chèvre ? Tortue ? Chien ? Chat ?</a:t>
            </a:r>
          </a:p>
          <a:p>
            <a:pPr marL="0" indent="0" fontAlgn="auto">
              <a:spcAft>
                <a:spcPts val="0"/>
              </a:spcAft>
              <a:buFont typeface="Wingdings"/>
              <a:buNone/>
              <a:defRPr/>
            </a:pPr>
            <a:r>
              <a:rPr lang="fr-FR" dirty="0" smtClean="0"/>
              <a:t>Connaissances sur les constructions : Etable ? Immeuble ?</a:t>
            </a:r>
          </a:p>
          <a:p>
            <a:pPr marL="0" indent="0" fontAlgn="auto">
              <a:spcAft>
                <a:spcPts val="0"/>
              </a:spcAft>
              <a:buFont typeface="Wingdings"/>
              <a:buNone/>
              <a:defRPr/>
            </a:pPr>
            <a:endParaRPr lang="fr-FR" dirty="0"/>
          </a:p>
        </p:txBody>
      </p:sp>
      <p:pic>
        <p:nvPicPr>
          <p:cNvPr id="80899" name="Picture 4" descr="http://herve.flores.online.fr/images/chevre01.jpg"/>
          <p:cNvPicPr>
            <a:picLocks noChangeAspect="1" noChangeArrowheads="1"/>
          </p:cNvPicPr>
          <p:nvPr/>
        </p:nvPicPr>
        <p:blipFill>
          <a:blip r:embed="rId3"/>
          <a:srcRect/>
          <a:stretch>
            <a:fillRect/>
          </a:stretch>
        </p:blipFill>
        <p:spPr bwMode="auto">
          <a:xfrm>
            <a:off x="7164388" y="3789363"/>
            <a:ext cx="1855787" cy="25796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p:cNvSpPr>
          <p:nvPr>
            <p:ph type="title"/>
          </p:nvPr>
        </p:nvSpPr>
        <p:spPr>
          <a:xfrm>
            <a:off x="612775" y="228600"/>
            <a:ext cx="8153400" cy="990600"/>
          </a:xfrm>
        </p:spPr>
        <p:txBody>
          <a:bodyPr/>
          <a:lstStyle/>
          <a:p>
            <a:r>
              <a:rPr lang="fr-FR" smtClean="0"/>
              <a:t>En résumé</a:t>
            </a:r>
          </a:p>
        </p:txBody>
      </p:sp>
      <p:sp>
        <p:nvSpPr>
          <p:cNvPr id="3" name="Rectangle 2"/>
          <p:cNvSpPr>
            <a:spLocks noGrp="1"/>
          </p:cNvSpPr>
          <p:nvPr>
            <p:ph sz="quarter" idx="1"/>
          </p:nvPr>
        </p:nvSpPr>
        <p:spPr>
          <a:xfrm>
            <a:off x="323850" y="1600200"/>
            <a:ext cx="8208963" cy="2476500"/>
          </a:xfrm>
        </p:spPr>
        <p:txBody>
          <a:bodyPr>
            <a:normAutofit fontScale="70000" lnSpcReduction="20000"/>
          </a:bodyPr>
          <a:lstStyle/>
          <a:p>
            <a:pPr marL="0" indent="0" fontAlgn="auto">
              <a:spcAft>
                <a:spcPts val="0"/>
              </a:spcAft>
              <a:buFont typeface="Wingdings"/>
              <a:buNone/>
              <a:defRPr/>
            </a:pPr>
            <a:r>
              <a:rPr lang="fr-FR" dirty="0" smtClean="0"/>
              <a:t>Comprendre </a:t>
            </a:r>
            <a:r>
              <a:rPr lang="fr-FR" dirty="0"/>
              <a:t>suppose </a:t>
            </a:r>
          </a:p>
          <a:p>
            <a:pPr marL="320040" indent="-320040" fontAlgn="auto">
              <a:spcAft>
                <a:spcPts val="0"/>
              </a:spcAft>
              <a:buFont typeface="Wingdings" pitchFamily="2" charset="2"/>
              <a:buChar char="Ø"/>
              <a:defRPr/>
            </a:pPr>
            <a:r>
              <a:rPr lang="fr-FR" dirty="0"/>
              <a:t>l'activation en mémoire à long terme d'informations organisées en réseaux </a:t>
            </a:r>
          </a:p>
          <a:p>
            <a:pPr marL="320040" indent="-320040" fontAlgn="auto">
              <a:spcAft>
                <a:spcPts val="0"/>
              </a:spcAft>
              <a:buFont typeface="Wingdings" pitchFamily="2" charset="2"/>
              <a:buChar char="Ø"/>
              <a:defRPr/>
            </a:pPr>
            <a:r>
              <a:rPr lang="fr-FR" dirty="0"/>
              <a:t>et la production d'inférences. </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Comprendre, c'est construire un modèle mental. </a:t>
            </a:r>
          </a:p>
          <a:p>
            <a:pPr marL="320040" indent="-320040" fontAlgn="auto">
              <a:spcAft>
                <a:spcPts val="0"/>
              </a:spcAft>
              <a:buFont typeface="Wingdings" pitchFamily="2" charset="2"/>
              <a:buChar char="Ø"/>
              <a:defRPr/>
            </a:pPr>
            <a:r>
              <a:rPr lang="fr-FR" dirty="0"/>
              <a:t>Une construction qui s'effectue progressivement par l'interaction entre : </a:t>
            </a:r>
          </a:p>
          <a:p>
            <a:pPr marL="0" indent="0" fontAlgn="auto">
              <a:spcAft>
                <a:spcPts val="0"/>
              </a:spcAft>
              <a:buFont typeface="Wingdings"/>
              <a:buNone/>
              <a:defRPr/>
            </a:pPr>
            <a:endParaRPr lang="fr-FR" dirty="0"/>
          </a:p>
        </p:txBody>
      </p:sp>
      <p:sp>
        <p:nvSpPr>
          <p:cNvPr id="5" name="Ellipse 4"/>
          <p:cNvSpPr/>
          <p:nvPr/>
        </p:nvSpPr>
        <p:spPr>
          <a:xfrm>
            <a:off x="539750" y="3644900"/>
            <a:ext cx="3816350" cy="302418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Un texte avec des caractéristiques (un lexique, une syntaxe, une structure) et contenant des informations </a:t>
            </a:r>
          </a:p>
          <a:p>
            <a:pPr algn="ctr" fontAlgn="auto">
              <a:spcBef>
                <a:spcPts val="0"/>
              </a:spcBef>
              <a:spcAft>
                <a:spcPts val="0"/>
              </a:spcAft>
              <a:defRPr/>
            </a:pPr>
            <a:endParaRPr lang="fr-FR" dirty="0"/>
          </a:p>
        </p:txBody>
      </p:sp>
      <p:sp>
        <p:nvSpPr>
          <p:cNvPr id="6" name="Ellipse 5"/>
          <p:cNvSpPr/>
          <p:nvPr/>
        </p:nvSpPr>
        <p:spPr>
          <a:xfrm>
            <a:off x="3924300" y="3644900"/>
            <a:ext cx="4032250" cy="30241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un lecteur qui a des caractéristiques propres et dispose de connaissances préalables, linguistiques et conceptuelles (les scripts, les schémas)</a:t>
            </a:r>
          </a:p>
          <a:p>
            <a:pPr algn="ctr" fontAlgn="auto">
              <a:spcBef>
                <a:spcPts val="0"/>
              </a:spcBef>
              <a:spcAft>
                <a:spcPts val="0"/>
              </a:spcAft>
              <a:defRPr/>
            </a:pP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p:cNvSpPr>
          <p:nvPr>
            <p:ph type="title"/>
          </p:nvPr>
        </p:nvSpPr>
        <p:spPr/>
        <p:txBody>
          <a:bodyPr/>
          <a:lstStyle/>
          <a:p>
            <a:r>
              <a:rPr lang="en-US" smtClean="0"/>
              <a:t>Plan </a:t>
            </a:r>
          </a:p>
        </p:txBody>
      </p:sp>
      <p:sp>
        <p:nvSpPr>
          <p:cNvPr id="3" name="Rectangle 2"/>
          <p:cNvSpPr>
            <a:spLocks noGrp="1"/>
          </p:cNvSpPr>
          <p:nvPr>
            <p:ph sz="quarter" idx="1"/>
          </p:nvPr>
        </p:nvSpPr>
        <p:spPr/>
        <p:txBody>
          <a:bodyPr>
            <a:normAutofit/>
          </a:bodyPr>
          <a:lstStyle/>
          <a:p>
            <a:pPr marL="640080" lvl="1" indent="-274320" fontAlgn="auto">
              <a:spcAft>
                <a:spcPts val="0"/>
              </a:spcAft>
              <a:buFont typeface="Wingdings" pitchFamily="2" charset="2"/>
              <a:buChar char="Ø"/>
              <a:defRPr/>
            </a:pPr>
            <a:r>
              <a:rPr lang="en-US" strike="sngStrike" dirty="0" err="1" smtClean="0"/>
              <a:t>Réfléchir</a:t>
            </a:r>
            <a:r>
              <a:rPr lang="en-US" strike="sngStrike" dirty="0" smtClean="0"/>
              <a:t> </a:t>
            </a:r>
            <a:r>
              <a:rPr lang="en-US" strike="sngStrike" dirty="0" err="1" smtClean="0"/>
              <a:t>sur</a:t>
            </a:r>
            <a:r>
              <a:rPr lang="en-US" strike="sngStrike" dirty="0" smtClean="0"/>
              <a:t> </a:t>
            </a:r>
            <a:r>
              <a:rPr lang="en-US" strike="sngStrike" dirty="0" err="1" smtClean="0"/>
              <a:t>quelques</a:t>
            </a:r>
            <a:r>
              <a:rPr lang="en-US" strike="sngStrike" dirty="0" smtClean="0"/>
              <a:t> </a:t>
            </a:r>
            <a:r>
              <a:rPr lang="en-US" strike="sngStrike" dirty="0" err="1" smtClean="0"/>
              <a:t>termes</a:t>
            </a:r>
            <a:endParaRPr lang="en-US" strike="sngStrike" dirty="0" smtClean="0"/>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r>
              <a:rPr lang="en-US" strike="sngStrike" dirty="0" smtClean="0"/>
              <a:t>Les </a:t>
            </a:r>
            <a:r>
              <a:rPr lang="en-US" strike="sngStrike" dirty="0" err="1" smtClean="0"/>
              <a:t>mécanismes</a:t>
            </a:r>
            <a:r>
              <a:rPr lang="en-US" strike="sngStrike" dirty="0" smtClean="0"/>
              <a:t> en </a:t>
            </a:r>
            <a:r>
              <a:rPr lang="en-US" strike="sngStrike" dirty="0" err="1" smtClean="0"/>
              <a:t>jeu</a:t>
            </a:r>
            <a:r>
              <a:rPr lang="en-US" strike="sngStrike" dirty="0" smtClean="0"/>
              <a:t> </a:t>
            </a:r>
            <a:r>
              <a:rPr lang="en-US" strike="sngStrike" dirty="0" err="1" smtClean="0"/>
              <a:t>dans</a:t>
            </a:r>
            <a:r>
              <a:rPr lang="en-US" strike="sngStrike" dirty="0" smtClean="0"/>
              <a:t> la </a:t>
            </a:r>
            <a:r>
              <a:rPr lang="en-US" strike="sngStrike" dirty="0" err="1" smtClean="0"/>
              <a:t>compréhension</a:t>
            </a:r>
            <a:endParaRPr lang="en-US" strike="sngStrike" dirty="0" smtClean="0"/>
          </a:p>
          <a:p>
            <a:pPr marL="640080" lvl="1" indent="-274320" fontAlgn="auto">
              <a:spcAft>
                <a:spcPts val="0"/>
              </a:spcAft>
              <a:buFont typeface="Wingdings 2"/>
              <a:buNone/>
              <a:defRPr/>
            </a:pPr>
            <a:endParaRPr lang="en-US" dirty="0" smtClean="0"/>
          </a:p>
          <a:p>
            <a:pPr marL="640080" lvl="1" indent="-274320" fontAlgn="auto">
              <a:spcAft>
                <a:spcPts val="0"/>
              </a:spcAft>
              <a:buFont typeface="Wingdings" pitchFamily="2" charset="2"/>
              <a:buChar char="Ø"/>
              <a:defRPr/>
            </a:pPr>
            <a:r>
              <a:rPr lang="en-US" dirty="0" smtClean="0"/>
              <a:t>Les </a:t>
            </a:r>
            <a:r>
              <a:rPr lang="en-US" dirty="0" err="1" smtClean="0"/>
              <a:t>problèmes</a:t>
            </a:r>
            <a:r>
              <a:rPr lang="en-US" dirty="0" smtClean="0"/>
              <a:t> </a:t>
            </a:r>
            <a:r>
              <a:rPr lang="en-US" dirty="0" err="1" smtClean="0"/>
              <a:t>rencontrés</a:t>
            </a:r>
            <a:r>
              <a:rPr lang="en-US" dirty="0" smtClean="0"/>
              <a:t> par les </a:t>
            </a:r>
            <a:r>
              <a:rPr lang="en-US" dirty="0" err="1" smtClean="0"/>
              <a:t>enfants</a:t>
            </a:r>
            <a:endParaRPr lang="en-US" dirty="0" smtClean="0"/>
          </a:p>
          <a:p>
            <a:pPr marL="640080" lvl="1" indent="-274320" fontAlgn="auto">
              <a:spcAft>
                <a:spcPts val="0"/>
              </a:spcAft>
              <a:buFont typeface="Wingdings" pitchFamily="2" charset="2"/>
              <a:buChar char="Ø"/>
              <a:defRPr/>
            </a:pPr>
            <a:endParaRPr lang="en-US" dirty="0"/>
          </a:p>
          <a:p>
            <a:pPr marL="640080" lvl="1" indent="-274320" fontAlgn="auto">
              <a:spcAft>
                <a:spcPts val="0"/>
              </a:spcAft>
              <a:buFont typeface="Wingdings" pitchFamily="2" charset="2"/>
              <a:buChar char="Ø"/>
              <a:defRPr/>
            </a:pPr>
            <a:r>
              <a:rPr lang="en-US" dirty="0" err="1"/>
              <a:t>Doit</a:t>
            </a:r>
            <a:r>
              <a:rPr lang="en-US" dirty="0"/>
              <a:t>-on </a:t>
            </a:r>
            <a:r>
              <a:rPr lang="en-US" dirty="0" err="1"/>
              <a:t>enseigner</a:t>
            </a:r>
            <a:r>
              <a:rPr lang="en-US" dirty="0"/>
              <a:t> la </a:t>
            </a:r>
            <a:r>
              <a:rPr lang="en-US" dirty="0" err="1"/>
              <a:t>compréhension</a:t>
            </a:r>
            <a:r>
              <a:rPr lang="en-US" dirty="0"/>
              <a:t> ?</a:t>
            </a:r>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612775" y="228600"/>
            <a:ext cx="8153400" cy="990600"/>
          </a:xfrm>
        </p:spPr>
        <p:txBody>
          <a:bodyPr/>
          <a:lstStyle/>
          <a:p>
            <a:endParaRPr lang="fr-FR" smtClean="0"/>
          </a:p>
        </p:txBody>
      </p:sp>
      <p:pic>
        <p:nvPicPr>
          <p:cNvPr id="19458" name="Picture 3"/>
          <p:cNvPicPr>
            <a:picLocks noGrp="1" noChangeAspect="1" noChangeArrowheads="1"/>
          </p:cNvPicPr>
          <p:nvPr>
            <p:ph idx="1"/>
          </p:nvPr>
        </p:nvPicPr>
        <p:blipFill>
          <a:blip r:embed="rId2"/>
          <a:srcRect/>
          <a:stretch>
            <a:fillRect/>
          </a:stretch>
        </p:blipFill>
        <p:spPr>
          <a:xfrm>
            <a:off x="611188" y="333375"/>
            <a:ext cx="8045450" cy="579278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Les </a:t>
            </a:r>
            <a:r>
              <a:rPr lang="en-US" dirty="0" err="1" smtClean="0"/>
              <a:t>problèmes</a:t>
            </a:r>
            <a:r>
              <a:rPr lang="en-US" dirty="0" smtClean="0"/>
              <a:t> </a:t>
            </a:r>
            <a:r>
              <a:rPr lang="en-US" dirty="0" err="1" smtClean="0"/>
              <a:t>rencontrés</a:t>
            </a:r>
            <a:r>
              <a:rPr lang="en-US" dirty="0" smtClean="0"/>
              <a:t> par les </a:t>
            </a:r>
            <a:r>
              <a:rPr lang="en-US" dirty="0" err="1" smtClean="0"/>
              <a:t>enfants</a:t>
            </a:r>
            <a:endParaRPr lang="en-US" dirty="0"/>
          </a:p>
        </p:txBody>
      </p:sp>
      <p:sp>
        <p:nvSpPr>
          <p:cNvPr id="3" name="Rectangle 2"/>
          <p:cNvSpPr>
            <a:spLocks noGrp="1"/>
          </p:cNvSpPr>
          <p:nvPr>
            <p:ph sz="quarter" idx="1"/>
          </p:nvPr>
        </p:nvSpPr>
        <p:spPr>
          <a:xfrm>
            <a:off x="609600" y="1600200"/>
            <a:ext cx="8153400" cy="4781550"/>
          </a:xfrm>
        </p:spPr>
        <p:txBody>
          <a:bodyPr>
            <a:normAutofit fontScale="77500" lnSpcReduction="20000"/>
          </a:bodyPr>
          <a:lstStyle/>
          <a:p>
            <a:pPr marL="320040" indent="-320040" fontAlgn="auto">
              <a:spcAft>
                <a:spcPts val="0"/>
              </a:spcAft>
              <a:buFont typeface="Wingdings" pitchFamily="2" charset="2"/>
              <a:buChar char="Ø"/>
              <a:defRPr/>
            </a:pPr>
            <a:r>
              <a:rPr lang="fr-FR" dirty="0"/>
              <a:t>Des difficultés liées aux connaissances</a:t>
            </a:r>
          </a:p>
          <a:p>
            <a:pPr marL="640080" lvl="1" indent="-274320" fontAlgn="auto">
              <a:spcAft>
                <a:spcPts val="0"/>
              </a:spcAft>
              <a:buFont typeface="Wingdings" pitchFamily="2" charset="2"/>
              <a:buChar char="Ø"/>
              <a:defRPr/>
            </a:pPr>
            <a:r>
              <a:rPr lang="fr-FR" dirty="0" smtClean="0"/>
              <a:t>l'étendue </a:t>
            </a:r>
            <a:r>
              <a:rPr lang="fr-FR" dirty="0"/>
              <a:t>et la connaissance du vocabulaire </a:t>
            </a:r>
            <a:endParaRPr lang="en-US" dirty="0" smtClean="0"/>
          </a:p>
          <a:p>
            <a:pPr marL="640080" lvl="1" indent="-274320" fontAlgn="auto">
              <a:spcAft>
                <a:spcPts val="0"/>
              </a:spcAft>
              <a:buFont typeface="Wingdings" pitchFamily="2" charset="2"/>
              <a:buChar char="Ø"/>
              <a:defRPr/>
            </a:pPr>
            <a:r>
              <a:rPr lang="fr-FR" dirty="0" smtClean="0"/>
              <a:t>les </a:t>
            </a:r>
            <a:r>
              <a:rPr lang="fr-FR" dirty="0"/>
              <a:t>connaissances du domaine </a:t>
            </a:r>
          </a:p>
          <a:p>
            <a:pPr marL="640080" lvl="1" indent="-274320" fontAlgn="auto">
              <a:spcAft>
                <a:spcPts val="0"/>
              </a:spcAft>
              <a:buFont typeface="Wingdings" pitchFamily="2" charset="2"/>
              <a:buChar char="Ø"/>
              <a:defRPr/>
            </a:pPr>
            <a:endParaRPr lang="en-US" dirty="0" smtClean="0"/>
          </a:p>
          <a:p>
            <a:pPr marL="320040" indent="-320040" fontAlgn="auto">
              <a:spcAft>
                <a:spcPts val="0"/>
              </a:spcAft>
              <a:buFont typeface="Wingdings" pitchFamily="2" charset="2"/>
              <a:buChar char="Ø"/>
              <a:defRPr/>
            </a:pPr>
            <a:r>
              <a:rPr lang="fr-FR" dirty="0"/>
              <a:t>Des difficultés liées aux opérations </a:t>
            </a:r>
            <a:r>
              <a:rPr lang="fr-FR" dirty="0" smtClean="0"/>
              <a:t>cognitives</a:t>
            </a:r>
            <a:endParaRPr lang="en-US" dirty="0" smtClean="0"/>
          </a:p>
          <a:p>
            <a:pPr marL="640080" lvl="1" indent="-274320" fontAlgn="auto">
              <a:spcAft>
                <a:spcPts val="0"/>
              </a:spcAft>
              <a:buFont typeface="Wingdings" pitchFamily="2" charset="2"/>
              <a:buChar char="Ø"/>
              <a:defRPr/>
            </a:pPr>
            <a:r>
              <a:rPr lang="fr-FR" dirty="0" smtClean="0"/>
              <a:t>des </a:t>
            </a:r>
            <a:r>
              <a:rPr lang="fr-FR" dirty="0"/>
              <a:t>processus lexicaux : difficulté de décodage </a:t>
            </a:r>
            <a:endParaRPr lang="fr-FR" dirty="0" smtClean="0"/>
          </a:p>
          <a:p>
            <a:pPr marL="640080" lvl="1" indent="-274320" fontAlgn="auto">
              <a:spcAft>
                <a:spcPts val="0"/>
              </a:spcAft>
              <a:buFont typeface="Wingdings" pitchFamily="2" charset="2"/>
              <a:buChar char="Ø"/>
              <a:defRPr/>
            </a:pPr>
            <a:r>
              <a:rPr lang="fr-FR" dirty="0" smtClean="0"/>
              <a:t>une </a:t>
            </a:r>
            <a:r>
              <a:rPr lang="fr-FR" dirty="0"/>
              <a:t>capacité de mémoire limitée </a:t>
            </a:r>
          </a:p>
          <a:p>
            <a:pPr marL="365760" lvl="1" indent="0" fontAlgn="auto">
              <a:spcAft>
                <a:spcPts val="0"/>
              </a:spcAft>
              <a:buFont typeface="Wingdings 2"/>
              <a:buNone/>
              <a:defRPr/>
            </a:pPr>
            <a:endParaRPr lang="en-US" dirty="0" smtClean="0"/>
          </a:p>
          <a:p>
            <a:pPr marL="320040" indent="-320040" fontAlgn="auto">
              <a:spcAft>
                <a:spcPts val="0"/>
              </a:spcAft>
              <a:buFont typeface="Wingdings" pitchFamily="2" charset="2"/>
              <a:buChar char="Ø"/>
              <a:defRPr/>
            </a:pPr>
            <a:r>
              <a:rPr lang="fr-FR" dirty="0"/>
              <a:t>Deux autres sources de difficultés distinguent les </a:t>
            </a:r>
            <a:r>
              <a:rPr lang="fr-FR" dirty="0" err="1"/>
              <a:t>compreneurs</a:t>
            </a:r>
            <a:r>
              <a:rPr lang="fr-FR" dirty="0"/>
              <a:t> efficaces des</a:t>
            </a:r>
          </a:p>
          <a:p>
            <a:pPr marL="0" indent="0" fontAlgn="auto">
              <a:spcAft>
                <a:spcPts val="0"/>
              </a:spcAft>
              <a:buFont typeface="Wingdings"/>
              <a:buNone/>
              <a:defRPr/>
            </a:pPr>
            <a:r>
              <a:rPr lang="fr-FR" dirty="0" err="1"/>
              <a:t>compreneurs</a:t>
            </a:r>
            <a:r>
              <a:rPr lang="fr-FR" dirty="0"/>
              <a:t> moins efficaces </a:t>
            </a:r>
          </a:p>
          <a:p>
            <a:pPr marL="640080" lvl="1" indent="-274320" fontAlgn="auto">
              <a:spcAft>
                <a:spcPts val="0"/>
              </a:spcAft>
              <a:buFont typeface="Wingdings" pitchFamily="2" charset="2"/>
              <a:buChar char="Ø"/>
              <a:defRPr/>
            </a:pPr>
            <a:r>
              <a:rPr lang="fr-FR" dirty="0" smtClean="0"/>
              <a:t>les </a:t>
            </a:r>
            <a:r>
              <a:rPr lang="fr-FR" dirty="0"/>
              <a:t>processus </a:t>
            </a:r>
            <a:r>
              <a:rPr lang="fr-FR" dirty="0" smtClean="0"/>
              <a:t>d'inférences</a:t>
            </a:r>
          </a:p>
          <a:p>
            <a:pPr marL="640080" lvl="1" indent="-274320" fontAlgn="auto">
              <a:spcAft>
                <a:spcPts val="0"/>
              </a:spcAft>
              <a:buFont typeface="Wingdings" pitchFamily="2" charset="2"/>
              <a:buChar char="Ø"/>
              <a:defRPr/>
            </a:pPr>
            <a:r>
              <a:rPr lang="fr-FR" dirty="0" smtClean="0"/>
              <a:t>les </a:t>
            </a:r>
            <a:r>
              <a:rPr lang="fr-FR" dirty="0"/>
              <a:t>stratégies de contrôle de la compréhension ou stratégies </a:t>
            </a:r>
            <a:r>
              <a:rPr lang="fr-FR" dirty="0" smtClean="0"/>
              <a:t>d'autorégulation</a:t>
            </a:r>
            <a:endParaRPr lang="en-US" dirty="0" smtClean="0"/>
          </a:p>
          <a:p>
            <a:pPr marL="640080" lvl="1" indent="-274320" fontAlgn="auto">
              <a:spcAft>
                <a:spcPts val="0"/>
              </a:spcAft>
              <a:buFont typeface="Wingdings" pitchFamily="2" charset="2"/>
              <a:buChar char="Ø"/>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smtClean="0"/>
              <a:t>Déchiffrage et identification des mots</a:t>
            </a:r>
            <a:endParaRPr lang="fr-FR" dirty="0"/>
          </a:p>
        </p:txBody>
      </p:sp>
      <p:sp>
        <p:nvSpPr>
          <p:cNvPr id="3" name="Rectangle 2"/>
          <p:cNvSpPr>
            <a:spLocks noGrp="1"/>
          </p:cNvSpPr>
          <p:nvPr>
            <p:ph sz="quarter" idx="1"/>
          </p:nvPr>
        </p:nvSpPr>
        <p:spPr>
          <a:xfrm>
            <a:off x="323850" y="1600200"/>
            <a:ext cx="6696075" cy="3989388"/>
          </a:xfrm>
        </p:spPr>
        <p:txBody>
          <a:bodyPr>
            <a:normAutofit fontScale="92500" lnSpcReduction="20000"/>
          </a:bodyPr>
          <a:lstStyle/>
          <a:p>
            <a:pPr marL="0" indent="0" fontAlgn="auto">
              <a:spcAft>
                <a:spcPts val="0"/>
              </a:spcAft>
              <a:buFont typeface="Wingdings"/>
              <a:buNone/>
              <a:defRPr/>
            </a:pPr>
            <a:r>
              <a:rPr lang="fr-FR" dirty="0"/>
              <a:t>Procédures de décodage insuffisamment automatisées</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Donc identification des mots </a:t>
            </a:r>
            <a:r>
              <a:rPr lang="fr-FR" dirty="0" smtClean="0"/>
              <a:t>couteuse </a:t>
            </a:r>
            <a:r>
              <a:rPr lang="fr-FR" dirty="0"/>
              <a:t>et contraignante : </a:t>
            </a:r>
            <a:endParaRPr lang="fr-FR" dirty="0" smtClean="0"/>
          </a:p>
          <a:p>
            <a:pPr marL="320040" indent="-320040" fontAlgn="auto">
              <a:spcAft>
                <a:spcPts val="0"/>
              </a:spcAft>
              <a:buFont typeface="Wingdings" pitchFamily="2" charset="2"/>
              <a:buChar char="Ø"/>
              <a:defRPr/>
            </a:pPr>
            <a:r>
              <a:rPr lang="fr-FR" dirty="0" smtClean="0"/>
              <a:t>lenteur </a:t>
            </a:r>
            <a:r>
              <a:rPr lang="fr-FR" dirty="0"/>
              <a:t>de la lecture, </a:t>
            </a:r>
            <a:endParaRPr lang="fr-FR" dirty="0" smtClean="0"/>
          </a:p>
          <a:p>
            <a:pPr marL="320040" indent="-320040" fontAlgn="auto">
              <a:spcAft>
                <a:spcPts val="0"/>
              </a:spcAft>
              <a:buFont typeface="Wingdings" pitchFamily="2" charset="2"/>
              <a:buChar char="Ø"/>
              <a:defRPr/>
            </a:pPr>
            <a:r>
              <a:rPr lang="fr-FR" dirty="0" smtClean="0"/>
              <a:t>difficulté </a:t>
            </a:r>
            <a:r>
              <a:rPr lang="fr-FR" dirty="0"/>
              <a:t>devant les mots inconnus, longs, irréguliers, </a:t>
            </a:r>
            <a:r>
              <a:rPr lang="fr-FR" dirty="0" smtClean="0"/>
              <a:t>rares</a:t>
            </a:r>
          </a:p>
          <a:p>
            <a:pPr marL="320040" indent="-320040" fontAlgn="auto">
              <a:spcAft>
                <a:spcPts val="0"/>
              </a:spcAft>
              <a:buFont typeface="Wingdings" pitchFamily="2" charset="2"/>
              <a:buChar char="Ø"/>
              <a:defRPr/>
            </a:pPr>
            <a:r>
              <a:rPr lang="fr-FR" dirty="0" smtClean="0"/>
              <a:t>stratégies </a:t>
            </a:r>
            <a:r>
              <a:rPr lang="fr-FR" dirty="0"/>
              <a:t>de contournement, </a:t>
            </a:r>
            <a:endParaRPr lang="fr-FR" dirty="0" smtClean="0"/>
          </a:p>
          <a:p>
            <a:pPr marL="320040" indent="-320040" fontAlgn="auto">
              <a:spcAft>
                <a:spcPts val="0"/>
              </a:spcAft>
              <a:buFont typeface="Wingdings" pitchFamily="2" charset="2"/>
              <a:buChar char="Ø"/>
              <a:defRPr/>
            </a:pPr>
            <a:r>
              <a:rPr lang="fr-FR" dirty="0" smtClean="0"/>
              <a:t>devineurs</a:t>
            </a:r>
            <a:r>
              <a:rPr lang="fr-FR" dirty="0"/>
              <a:t>…</a:t>
            </a:r>
          </a:p>
          <a:p>
            <a:pPr marL="0" indent="0" fontAlgn="auto">
              <a:spcAft>
                <a:spcPts val="0"/>
              </a:spcAft>
              <a:buFont typeface="Wingdings"/>
              <a:buNone/>
              <a:defRPr/>
            </a:pPr>
            <a:endParaRPr lang="fr-FR" dirty="0"/>
          </a:p>
        </p:txBody>
      </p:sp>
      <p:pic>
        <p:nvPicPr>
          <p:cNvPr id="89091" name="Picture 9"/>
          <p:cNvPicPr>
            <a:picLocks noChangeAspect="1" noChangeArrowheads="1"/>
          </p:cNvPicPr>
          <p:nvPr/>
        </p:nvPicPr>
        <p:blipFill>
          <a:blip r:embed="rId3"/>
          <a:srcRect/>
          <a:stretch>
            <a:fillRect/>
          </a:stretch>
        </p:blipFill>
        <p:spPr bwMode="auto">
          <a:xfrm>
            <a:off x="5435600" y="3359150"/>
            <a:ext cx="3565525" cy="2830513"/>
          </a:xfrm>
          <a:prstGeom prst="rect">
            <a:avLst/>
          </a:prstGeom>
          <a:noFill/>
          <a:ln w="9525">
            <a:noFill/>
            <a:miter lim="800000"/>
            <a:headEnd/>
            <a:tailEnd/>
          </a:ln>
        </p:spPr>
      </p:pic>
      <p:sp>
        <p:nvSpPr>
          <p:cNvPr id="89092" name="Rectangle 5"/>
          <p:cNvSpPr>
            <a:spLocks noChangeArrowheads="1"/>
          </p:cNvSpPr>
          <p:nvPr/>
        </p:nvSpPr>
        <p:spPr bwMode="auto">
          <a:xfrm>
            <a:off x="611188" y="5895975"/>
            <a:ext cx="8137525" cy="646113"/>
          </a:xfrm>
          <a:prstGeom prst="rect">
            <a:avLst/>
          </a:prstGeom>
          <a:noFill/>
          <a:ln w="9525">
            <a:noFill/>
            <a:miter lim="800000"/>
            <a:headEnd/>
            <a:tailEnd/>
          </a:ln>
        </p:spPr>
        <p:txBody>
          <a:bodyPr>
            <a:spAutoFit/>
          </a:bodyPr>
          <a:lstStyle/>
          <a:p>
            <a:r>
              <a:rPr lang="fr-FR">
                <a:latin typeface="Tw Cen MT" pitchFamily="34" charset="0"/>
              </a:rPr>
              <a:t>Prochain arrêt :</a:t>
            </a:r>
          </a:p>
          <a:p>
            <a:r>
              <a:rPr lang="fr-FR">
                <a:latin typeface="Tw Cen MT" pitchFamily="34" charset="0"/>
              </a:rPr>
              <a:t>Gorsafawddacha'idraigodanheddogleddollônpenrhynareurdraethceredigion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smtClean="0"/>
              <a:t>Déchiffrage et identification des mots</a:t>
            </a:r>
            <a:endParaRPr lang="fr-FR" dirty="0"/>
          </a:p>
        </p:txBody>
      </p:sp>
      <p:sp>
        <p:nvSpPr>
          <p:cNvPr id="3" name="Rectangle 2"/>
          <p:cNvSpPr>
            <a:spLocks noGrp="1"/>
          </p:cNvSpPr>
          <p:nvPr>
            <p:ph sz="quarter" idx="1"/>
          </p:nvPr>
        </p:nvSpPr>
        <p:spPr>
          <a:xfrm>
            <a:off x="323850" y="1600200"/>
            <a:ext cx="6408738" cy="3989388"/>
          </a:xfrm>
        </p:spPr>
        <p:txBody>
          <a:bodyPr>
            <a:normAutofit fontScale="77500" lnSpcReduction="20000"/>
          </a:bodyPr>
          <a:lstStyle/>
          <a:p>
            <a:pPr marL="0" indent="0" fontAlgn="auto">
              <a:spcAft>
                <a:spcPts val="0"/>
              </a:spcAft>
              <a:buFont typeface="Wingdings"/>
              <a:buNone/>
              <a:defRPr/>
            </a:pPr>
            <a:r>
              <a:rPr lang="fr-FR" dirty="0"/>
              <a:t>MAIS :</a:t>
            </a:r>
          </a:p>
          <a:p>
            <a:pPr marL="0" indent="0" fontAlgn="auto">
              <a:spcAft>
                <a:spcPts val="0"/>
              </a:spcAft>
              <a:buFont typeface="Wingdings"/>
              <a:buNone/>
              <a:defRPr/>
            </a:pPr>
            <a:r>
              <a:rPr lang="fr-FR" dirty="0"/>
              <a:t>La lecture à voix haute ne laisse pas forcément paraitre cette difficulté…</a:t>
            </a:r>
          </a:p>
          <a:p>
            <a:pPr marL="0" indent="0" fontAlgn="auto">
              <a:spcAft>
                <a:spcPts val="0"/>
              </a:spcAft>
              <a:buFont typeface="Wingdings"/>
              <a:buNone/>
              <a:defRPr/>
            </a:pPr>
            <a:r>
              <a:rPr lang="fr-FR" dirty="0"/>
              <a:t>Donc : mesurer la vitesse de lecture de mots isolés (2,4 secondes pour décoder un mot contre 0,4 seconde…)</a:t>
            </a:r>
          </a:p>
          <a:p>
            <a:pPr marL="0" indent="0" fontAlgn="auto">
              <a:spcAft>
                <a:spcPts val="0"/>
              </a:spcAft>
              <a:buFont typeface="Wingdings"/>
              <a:buNone/>
              <a:defRPr/>
            </a:pPr>
            <a:r>
              <a:rPr lang="fr-FR" dirty="0"/>
              <a:t>Lenteur de la lecture,  activité laborieuse, anxiété devant les textes longs, problème de motivation</a:t>
            </a:r>
          </a:p>
          <a:p>
            <a:pPr marL="0" indent="0" fontAlgn="auto">
              <a:spcAft>
                <a:spcPts val="0"/>
              </a:spcAft>
              <a:buFont typeface="Wingdings"/>
              <a:buNone/>
              <a:defRPr/>
            </a:pPr>
            <a:r>
              <a:rPr lang="fr-FR" dirty="0"/>
              <a:t>La motivation n’est pas un pré requis, mais </a:t>
            </a:r>
            <a:r>
              <a:rPr lang="fr-FR" dirty="0" smtClean="0"/>
              <a:t>une </a:t>
            </a:r>
            <a:r>
              <a:rPr lang="fr-FR" dirty="0"/>
              <a:t>conséquence…</a:t>
            </a:r>
          </a:p>
          <a:p>
            <a:pPr marL="320040" indent="-320040" fontAlgn="auto">
              <a:spcAft>
                <a:spcPts val="0"/>
              </a:spcAft>
              <a:buFont typeface="Wingdings" pitchFamily="2" charset="2"/>
              <a:buChar char="Ø"/>
              <a:defRPr/>
            </a:pPr>
            <a:r>
              <a:rPr lang="fr-FR" dirty="0"/>
              <a:t>Donc travailler le décodage !</a:t>
            </a:r>
          </a:p>
          <a:p>
            <a:pPr marL="0" indent="0" fontAlgn="auto">
              <a:spcAft>
                <a:spcPts val="0"/>
              </a:spcAft>
              <a:buFont typeface="Wingdings"/>
              <a:buNone/>
              <a:defRPr/>
            </a:pPr>
            <a:endParaRPr lang="fr-FR" dirty="0"/>
          </a:p>
        </p:txBody>
      </p:sp>
      <p:pic>
        <p:nvPicPr>
          <p:cNvPr id="91139" name="Picture 6" descr="http://marketing-au-feminin.com/wp-content/uploads/2012/09/chronometre.jpg"/>
          <p:cNvPicPr>
            <a:picLocks noChangeAspect="1" noChangeArrowheads="1"/>
          </p:cNvPicPr>
          <p:nvPr/>
        </p:nvPicPr>
        <p:blipFill>
          <a:blip r:embed="rId3"/>
          <a:srcRect/>
          <a:stretch>
            <a:fillRect/>
          </a:stretch>
        </p:blipFill>
        <p:spPr bwMode="auto">
          <a:xfrm>
            <a:off x="6011863" y="3597275"/>
            <a:ext cx="2801937" cy="28019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smtClean="0"/>
              <a:t>Les problèmes liés à la production d’inférences</a:t>
            </a:r>
            <a:endParaRPr lang="fr-FR" dirty="0"/>
          </a:p>
        </p:txBody>
      </p:sp>
      <p:sp>
        <p:nvSpPr>
          <p:cNvPr id="3" name="Rectangle 2"/>
          <p:cNvSpPr>
            <a:spLocks noGrp="1"/>
          </p:cNvSpPr>
          <p:nvPr>
            <p:ph sz="quarter" idx="1"/>
          </p:nvPr>
        </p:nvSpPr>
        <p:spPr>
          <a:xfrm>
            <a:off x="323850" y="1600200"/>
            <a:ext cx="6408738" cy="3989388"/>
          </a:xfrm>
        </p:spPr>
        <p:txBody>
          <a:bodyPr>
            <a:normAutofit/>
          </a:bodyPr>
          <a:lstStyle/>
          <a:p>
            <a:pPr marL="0" indent="0" fontAlgn="auto">
              <a:spcAft>
                <a:spcPts val="0"/>
              </a:spcAft>
              <a:buFont typeface="Wingdings"/>
              <a:buNone/>
              <a:defRPr/>
            </a:pPr>
            <a:r>
              <a:rPr lang="fr-FR" dirty="0"/>
              <a:t>Texte et non dit</a:t>
            </a:r>
          </a:p>
          <a:p>
            <a:pPr marL="0" indent="0" fontAlgn="auto">
              <a:spcAft>
                <a:spcPts val="0"/>
              </a:spcAft>
              <a:buFont typeface="Wingdings"/>
              <a:buNone/>
              <a:defRPr/>
            </a:pPr>
            <a:r>
              <a:rPr lang="fr-FR" dirty="0"/>
              <a:t>Inférences : opérations permettant de rendre explicite l’implicite</a:t>
            </a:r>
          </a:p>
          <a:p>
            <a:pPr marL="0" indent="0" fontAlgn="auto">
              <a:spcAft>
                <a:spcPts val="0"/>
              </a:spcAft>
              <a:buFont typeface="Wingdings"/>
              <a:buNone/>
              <a:defRPr/>
            </a:pPr>
            <a:r>
              <a:rPr lang="fr-FR" dirty="0"/>
              <a:t>Plusieurs types d’inférences :</a:t>
            </a:r>
          </a:p>
          <a:p>
            <a:pPr marL="320040" indent="-320040" fontAlgn="auto">
              <a:spcAft>
                <a:spcPts val="0"/>
              </a:spcAft>
              <a:buFont typeface="Wingdings" pitchFamily="2" charset="2"/>
              <a:buChar char="Ø"/>
              <a:defRPr/>
            </a:pPr>
            <a:r>
              <a:rPr lang="fr-FR" dirty="0"/>
              <a:t>Inférences nécessaires</a:t>
            </a:r>
          </a:p>
          <a:p>
            <a:pPr marL="320040" indent="-320040" fontAlgn="auto">
              <a:spcAft>
                <a:spcPts val="0"/>
              </a:spcAft>
              <a:buFont typeface="Wingdings" pitchFamily="2" charset="2"/>
              <a:buChar char="Ø"/>
              <a:defRPr/>
            </a:pPr>
            <a:r>
              <a:rPr lang="fr-FR" dirty="0"/>
              <a:t>Inférences </a:t>
            </a:r>
            <a:r>
              <a:rPr lang="fr-FR" dirty="0" err="1"/>
              <a:t>élaboratives</a:t>
            </a:r>
            <a:endParaRPr lang="fr-FR" dirty="0"/>
          </a:p>
          <a:p>
            <a:pPr marL="0" indent="0" fontAlgn="auto">
              <a:spcAft>
                <a:spcPts val="0"/>
              </a:spcAft>
              <a:buFont typeface="Wingdings"/>
              <a:buNone/>
              <a:defRPr/>
            </a:pP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p:cNvSpPr>
          <p:nvPr>
            <p:ph type="title"/>
          </p:nvPr>
        </p:nvSpPr>
        <p:spPr>
          <a:xfrm>
            <a:off x="612775" y="228600"/>
            <a:ext cx="8153400" cy="990600"/>
          </a:xfrm>
        </p:spPr>
        <p:txBody>
          <a:bodyPr/>
          <a:lstStyle/>
          <a:p>
            <a:r>
              <a:rPr lang="fr-FR" smtClean="0"/>
              <a:t>Inférences nécessaires</a:t>
            </a:r>
          </a:p>
        </p:txBody>
      </p:sp>
      <p:sp>
        <p:nvSpPr>
          <p:cNvPr id="3" name="Rectangle 2"/>
          <p:cNvSpPr>
            <a:spLocks noGrp="1"/>
          </p:cNvSpPr>
          <p:nvPr>
            <p:ph sz="quarter" idx="1"/>
          </p:nvPr>
        </p:nvSpPr>
        <p:spPr>
          <a:xfrm>
            <a:off x="323850" y="1600200"/>
            <a:ext cx="8424863" cy="3989388"/>
          </a:xfrm>
        </p:spPr>
        <p:txBody>
          <a:bodyPr>
            <a:normAutofit fontScale="92500"/>
          </a:bodyPr>
          <a:lstStyle/>
          <a:p>
            <a:pPr marL="0" indent="0" fontAlgn="auto">
              <a:spcAft>
                <a:spcPts val="0"/>
              </a:spcAft>
              <a:buFont typeface="Wingdings"/>
              <a:buNone/>
              <a:defRPr/>
            </a:pPr>
            <a:r>
              <a:rPr lang="fr-FR" dirty="0"/>
              <a:t>E</a:t>
            </a:r>
            <a:r>
              <a:rPr lang="fr-FR" dirty="0" smtClean="0"/>
              <a:t>xemple : les anaphores</a:t>
            </a:r>
          </a:p>
          <a:p>
            <a:pPr marL="0" indent="0" fontAlgn="auto">
              <a:spcAft>
                <a:spcPts val="0"/>
              </a:spcAft>
              <a:buFont typeface="Wingdings"/>
              <a:buNone/>
              <a:defRPr/>
            </a:pPr>
            <a:endParaRPr lang="fr-FR" dirty="0" smtClean="0"/>
          </a:p>
          <a:p>
            <a:pPr marL="0" indent="0" fontAlgn="auto">
              <a:spcAft>
                <a:spcPts val="0"/>
              </a:spcAft>
              <a:buFont typeface="Wingdings"/>
              <a:buNone/>
              <a:defRPr/>
            </a:pPr>
            <a:r>
              <a:rPr lang="fr-FR" dirty="0" smtClean="0"/>
              <a:t>Anaphores </a:t>
            </a:r>
            <a:r>
              <a:rPr lang="fr-FR" dirty="0"/>
              <a:t>: toute expression dont l'interprétation dépend d'une entité mentionnée auparavant dans le texte</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smtClean="0"/>
              <a:t>pronominales</a:t>
            </a:r>
            <a:endParaRPr lang="fr-FR" dirty="0"/>
          </a:p>
          <a:p>
            <a:pPr marL="320040" indent="-320040" fontAlgn="auto">
              <a:spcAft>
                <a:spcPts val="0"/>
              </a:spcAft>
              <a:buFont typeface="Wingdings" pitchFamily="2" charset="2"/>
              <a:buChar char="Ø"/>
              <a:defRPr/>
            </a:pPr>
            <a:r>
              <a:rPr lang="fr-FR" dirty="0" smtClean="0"/>
              <a:t>synonymiques</a:t>
            </a:r>
            <a:endParaRPr lang="fr-FR" dirty="0"/>
          </a:p>
          <a:p>
            <a:pPr marL="320040" indent="-320040" fontAlgn="auto">
              <a:spcAft>
                <a:spcPts val="0"/>
              </a:spcAft>
              <a:buFont typeface="Wingdings" pitchFamily="2" charset="2"/>
              <a:buChar char="Ø"/>
              <a:defRPr/>
            </a:pPr>
            <a:r>
              <a:rPr lang="fr-FR" dirty="0" smtClean="0"/>
              <a:t>métaphoriques</a:t>
            </a:r>
            <a:endParaRPr lang="fr-FR" dirty="0"/>
          </a:p>
          <a:p>
            <a:pPr marL="0" indent="0" fontAlgn="auto">
              <a:spcAft>
                <a:spcPts val="0"/>
              </a:spcAft>
              <a:buFont typeface="Wingdings"/>
              <a:buNone/>
              <a:defRPr/>
            </a:pP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p:cNvSpPr>
          <p:nvPr>
            <p:ph type="title"/>
          </p:nvPr>
        </p:nvSpPr>
        <p:spPr>
          <a:xfrm>
            <a:off x="612775" y="228600"/>
            <a:ext cx="8153400" cy="990600"/>
          </a:xfrm>
        </p:spPr>
        <p:txBody>
          <a:bodyPr/>
          <a:lstStyle/>
          <a:p>
            <a:r>
              <a:rPr lang="fr-FR" smtClean="0"/>
              <a:t>Inférences nécessaires</a:t>
            </a:r>
          </a:p>
        </p:txBody>
      </p:sp>
      <p:sp>
        <p:nvSpPr>
          <p:cNvPr id="3" name="Rectangle 2"/>
          <p:cNvSpPr>
            <a:spLocks noGrp="1"/>
          </p:cNvSpPr>
          <p:nvPr>
            <p:ph sz="quarter" idx="1"/>
          </p:nvPr>
        </p:nvSpPr>
        <p:spPr>
          <a:xfrm>
            <a:off x="323850" y="1600200"/>
            <a:ext cx="8496300" cy="2620963"/>
          </a:xfrm>
        </p:spPr>
        <p:txBody>
          <a:bodyPr>
            <a:normAutofit fontScale="70000" lnSpcReduction="20000"/>
          </a:bodyPr>
          <a:lstStyle/>
          <a:p>
            <a:pPr marL="0" indent="0" fontAlgn="auto">
              <a:spcAft>
                <a:spcPts val="0"/>
              </a:spcAft>
              <a:buFont typeface="Wingdings"/>
              <a:buNone/>
              <a:defRPr/>
            </a:pPr>
            <a:r>
              <a:rPr lang="fr-FR" dirty="0"/>
              <a:t>Exemples</a:t>
            </a:r>
          </a:p>
          <a:p>
            <a:pPr marL="320040" indent="-320040" fontAlgn="auto">
              <a:spcAft>
                <a:spcPts val="0"/>
              </a:spcAft>
              <a:buFont typeface="Wingdings" pitchFamily="2" charset="2"/>
              <a:buChar char="Ø"/>
              <a:defRPr/>
            </a:pPr>
            <a:r>
              <a:rPr lang="fr-FR" b="1" dirty="0"/>
              <a:t>Anaphore pronominale </a:t>
            </a:r>
            <a:r>
              <a:rPr lang="fr-FR" dirty="0"/>
              <a:t>: </a:t>
            </a:r>
          </a:p>
          <a:p>
            <a:pPr marL="0" indent="0" fontAlgn="auto">
              <a:spcAft>
                <a:spcPts val="0"/>
              </a:spcAft>
              <a:buFont typeface="Wingdings"/>
              <a:buNone/>
              <a:defRPr/>
            </a:pPr>
            <a:r>
              <a:rPr lang="fr-FR" dirty="0"/>
              <a:t>M. Seguin n'avait jamais eu de bonheur avec ses chèvres. Il les perdait toutes de la même façon.</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b="1" dirty="0"/>
              <a:t>Anaphore lexicale (synonymique, métaphorique…) </a:t>
            </a:r>
            <a:r>
              <a:rPr lang="fr-FR" dirty="0"/>
              <a:t>: </a:t>
            </a:r>
          </a:p>
          <a:p>
            <a:pPr marL="0" indent="0" fontAlgn="auto">
              <a:spcAft>
                <a:spcPts val="0"/>
              </a:spcAft>
              <a:buFont typeface="Wingdings"/>
              <a:buNone/>
              <a:defRPr/>
            </a:pPr>
            <a:r>
              <a:rPr lang="fr-FR" dirty="0"/>
              <a:t>C'est là qu'il mit la nouvelle pensionnaire.</a:t>
            </a:r>
            <a:br>
              <a:rPr lang="fr-FR" dirty="0"/>
            </a:br>
            <a:endParaRPr lang="fr-FR" dirty="0"/>
          </a:p>
          <a:p>
            <a:pPr marL="0" indent="0" fontAlgn="auto">
              <a:spcAft>
                <a:spcPts val="0"/>
              </a:spcAft>
              <a:buFont typeface="Wingdings"/>
              <a:buNone/>
              <a:defRPr/>
            </a:pPr>
            <a:endParaRPr lang="fr-FR" dirty="0"/>
          </a:p>
        </p:txBody>
      </p:sp>
      <p:sp>
        <p:nvSpPr>
          <p:cNvPr id="97283" name="ZoneTexte 3"/>
          <p:cNvSpPr txBox="1">
            <a:spLocks noChangeArrowheads="1"/>
          </p:cNvSpPr>
          <p:nvPr/>
        </p:nvSpPr>
        <p:spPr bwMode="auto">
          <a:xfrm>
            <a:off x="365125" y="4437063"/>
            <a:ext cx="5543550" cy="2308225"/>
          </a:xfrm>
          <a:prstGeom prst="rect">
            <a:avLst/>
          </a:prstGeom>
          <a:noFill/>
          <a:ln w="9525">
            <a:noFill/>
            <a:miter lim="800000"/>
            <a:headEnd/>
            <a:tailEnd/>
          </a:ln>
        </p:spPr>
        <p:txBody>
          <a:bodyPr>
            <a:spAutoFit/>
          </a:bodyPr>
          <a:lstStyle/>
          <a:p>
            <a:r>
              <a:rPr lang="fr-FR">
                <a:latin typeface="Tw Cen MT" pitchFamily="34" charset="0"/>
              </a:rPr>
              <a:t>- Enfin ! dit la pauvre bête, qui n'attendait plus que le jour pour mourir ; et elle s'allongea par terre dans sa belle fourrure blanche toute tachée de sang...</a:t>
            </a:r>
            <a:br>
              <a:rPr lang="fr-FR">
                <a:latin typeface="Tw Cen MT" pitchFamily="34" charset="0"/>
              </a:rPr>
            </a:br>
            <a:endParaRPr lang="fr-FR" b="1">
              <a:latin typeface="Tw Cen MT" pitchFamily="34" charset="0"/>
            </a:endParaRPr>
          </a:p>
          <a:p>
            <a:r>
              <a:rPr lang="fr-FR">
                <a:latin typeface="Tw Cen MT" pitchFamily="34" charset="0"/>
              </a:rPr>
              <a:t>Notre petite coureuse en robe blanche fit sensation.</a:t>
            </a:r>
          </a:p>
          <a:p>
            <a:r>
              <a:rPr lang="fr-FR">
                <a:latin typeface="Tw Cen MT" pitchFamily="34" charset="0"/>
              </a:rPr>
              <a:t>Alors le monstre s'avança, et les petites cornes entrèrent en danse.</a:t>
            </a:r>
          </a:p>
          <a:p>
            <a:endParaRPr lang="fr-FR">
              <a:latin typeface="Tw Cen MT" pitchFamily="34" charset="0"/>
            </a:endParaRPr>
          </a:p>
        </p:txBody>
      </p:sp>
      <p:pic>
        <p:nvPicPr>
          <p:cNvPr id="97284" name="Picture 2" descr="http://www.bodoi.info/wp-content/images/S1025/la_chevre_de_monsieur_seguin_image.jpg"/>
          <p:cNvPicPr>
            <a:picLocks noChangeAspect="1" noChangeArrowheads="1"/>
          </p:cNvPicPr>
          <p:nvPr/>
        </p:nvPicPr>
        <p:blipFill>
          <a:blip r:embed="rId3"/>
          <a:srcRect/>
          <a:stretch>
            <a:fillRect/>
          </a:stretch>
        </p:blipFill>
        <p:spPr bwMode="auto">
          <a:xfrm>
            <a:off x="6011863" y="3860800"/>
            <a:ext cx="2857500" cy="26860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re 1"/>
          <p:cNvSpPr>
            <a:spLocks noGrp="1"/>
          </p:cNvSpPr>
          <p:nvPr>
            <p:ph type="title"/>
          </p:nvPr>
        </p:nvSpPr>
        <p:spPr>
          <a:xfrm>
            <a:off x="612775" y="228600"/>
            <a:ext cx="8153400" cy="990600"/>
          </a:xfrm>
        </p:spPr>
        <p:txBody>
          <a:bodyPr/>
          <a:lstStyle/>
          <a:p>
            <a:r>
              <a:rPr lang="fr-FR" smtClean="0"/>
              <a:t>Inférences nécessaires</a:t>
            </a:r>
          </a:p>
        </p:txBody>
      </p:sp>
      <p:graphicFrame>
        <p:nvGraphicFramePr>
          <p:cNvPr id="4" name="Espace réservé du contenu 3"/>
          <p:cNvGraphicFramePr>
            <a:graphicFrameLocks noGrp="1"/>
          </p:cNvGraphicFramePr>
          <p:nvPr>
            <p:ph sz="quarter" idx="1"/>
          </p:nvPr>
        </p:nvGraphicFramePr>
        <p:xfrm>
          <a:off x="612775" y="1600200"/>
          <a:ext cx="8153400" cy="4581525"/>
        </p:xfrm>
        <a:graphic>
          <a:graphicData uri="http://schemas.openxmlformats.org/drawingml/2006/table">
            <a:tbl>
              <a:tblPr firstRow="1" bandRow="1">
                <a:tableStyleId>{5C22544A-7EE6-4342-B048-85BDC9FD1C3A}</a:tableStyleId>
              </a:tblPr>
              <a:tblGrid>
                <a:gridCol w="4679305"/>
                <a:gridCol w="1152128"/>
                <a:gridCol w="1296144"/>
                <a:gridCol w="1025823"/>
              </a:tblGrid>
              <a:tr h="370840">
                <a:tc>
                  <a:txBody>
                    <a:bodyPr/>
                    <a:lstStyle/>
                    <a:p>
                      <a:r>
                        <a:rPr lang="fr-FR" dirty="0" smtClean="0"/>
                        <a:t>Atelier de lecture</a:t>
                      </a:r>
                      <a:endParaRPr lang="fr-FR" dirty="0"/>
                    </a:p>
                  </a:txBody>
                  <a:tcPr/>
                </a:tc>
                <a:tc>
                  <a:txBody>
                    <a:bodyPr/>
                    <a:lstStyle/>
                    <a:p>
                      <a:r>
                        <a:rPr lang="fr-FR" dirty="0" smtClean="0"/>
                        <a:t>M. Seguin</a:t>
                      </a:r>
                      <a:endParaRPr lang="fr-FR" dirty="0"/>
                    </a:p>
                  </a:txBody>
                  <a:tcPr/>
                </a:tc>
                <a:tc>
                  <a:txBody>
                    <a:bodyPr/>
                    <a:lstStyle/>
                    <a:p>
                      <a:r>
                        <a:rPr lang="fr-FR" dirty="0" smtClean="0"/>
                        <a:t>Blanquette</a:t>
                      </a:r>
                      <a:endParaRPr lang="fr-FR" dirty="0"/>
                    </a:p>
                  </a:txBody>
                  <a:tcPr/>
                </a:tc>
                <a:tc>
                  <a:txBody>
                    <a:bodyPr/>
                    <a:lstStyle/>
                    <a:p>
                      <a:r>
                        <a:rPr lang="fr-FR" dirty="0" smtClean="0"/>
                        <a:t>Le loup</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M. Seguin </a:t>
                      </a:r>
                      <a:r>
                        <a:rPr lang="fr-FR" dirty="0" smtClean="0"/>
                        <a:t>n'avait jamais eu de bonheur avec ses chèvres. </a:t>
                      </a:r>
                      <a:r>
                        <a:rPr lang="fr-FR" dirty="0" smtClean="0">
                          <a:solidFill>
                            <a:schemeClr val="accent2"/>
                          </a:solidFill>
                        </a:rPr>
                        <a:t>Il</a:t>
                      </a:r>
                      <a:r>
                        <a:rPr lang="fr-FR" dirty="0" smtClean="0"/>
                        <a:t> les perdait toutes de la même façon.</a:t>
                      </a:r>
                    </a:p>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70840">
                <a:tc>
                  <a:txBody>
                    <a:bodyPr/>
                    <a:lstStyle/>
                    <a:p>
                      <a:r>
                        <a:rPr lang="fr-FR" dirty="0" smtClean="0"/>
                        <a:t>C'est là qu'</a:t>
                      </a:r>
                      <a:r>
                        <a:rPr lang="fr-FR" dirty="0" smtClean="0">
                          <a:solidFill>
                            <a:schemeClr val="accent2"/>
                          </a:solidFill>
                        </a:rPr>
                        <a:t>il</a:t>
                      </a:r>
                      <a:r>
                        <a:rPr lang="fr-FR" dirty="0" smtClean="0"/>
                        <a:t> mit </a:t>
                      </a:r>
                      <a:r>
                        <a:rPr lang="fr-FR" dirty="0" smtClean="0">
                          <a:solidFill>
                            <a:srgbClr val="FF0000"/>
                          </a:solidFill>
                        </a:rPr>
                        <a:t>la nouvelle pensionnaire</a:t>
                      </a:r>
                      <a:endParaRPr lang="fr-FR" dirty="0">
                        <a:solidFill>
                          <a:srgbClr val="FF0000"/>
                        </a:solidFill>
                      </a:endParaRP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r>
                        <a:rPr lang="fr-FR" dirty="0" smtClean="0"/>
                        <a:t>Enfin ! dit </a:t>
                      </a:r>
                      <a:r>
                        <a:rPr lang="fr-FR" dirty="0" smtClean="0">
                          <a:solidFill>
                            <a:srgbClr val="FF0000"/>
                          </a:solidFill>
                        </a:rPr>
                        <a:t>la pauvre bête</a:t>
                      </a:r>
                      <a:r>
                        <a:rPr lang="fr-FR" dirty="0" smtClean="0"/>
                        <a:t>, qui n'attendait plus que le jour pour mourir ; et </a:t>
                      </a:r>
                      <a:r>
                        <a:rPr lang="fr-FR" dirty="0" smtClean="0">
                          <a:solidFill>
                            <a:schemeClr val="accent2"/>
                          </a:solidFill>
                        </a:rPr>
                        <a:t>elle</a:t>
                      </a:r>
                      <a:r>
                        <a:rPr lang="fr-FR" dirty="0" smtClean="0"/>
                        <a:t> s'allongea par terre dans sa belle fourrure blanche toute tachée de sang...</a:t>
                      </a:r>
                      <a:br>
                        <a:rPr lang="fr-FR" dirty="0" smtClean="0"/>
                      </a:br>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r>
                        <a:rPr lang="fr-FR" dirty="0" smtClean="0">
                          <a:solidFill>
                            <a:srgbClr val="FF0000"/>
                          </a:solidFill>
                        </a:rPr>
                        <a:t>Notre petite coureuse </a:t>
                      </a:r>
                      <a:r>
                        <a:rPr lang="fr-FR" dirty="0" smtClean="0"/>
                        <a:t>en robe blanche fit sensation.</a:t>
                      </a:r>
                    </a:p>
                    <a:p>
                      <a:r>
                        <a:rPr lang="fr-FR" dirty="0" smtClean="0"/>
                        <a:t>Alors </a:t>
                      </a:r>
                      <a:r>
                        <a:rPr lang="fr-FR" dirty="0" smtClean="0">
                          <a:solidFill>
                            <a:srgbClr val="FFC000"/>
                          </a:solidFill>
                        </a:rPr>
                        <a:t>le monstre </a:t>
                      </a:r>
                      <a:r>
                        <a:rPr lang="fr-FR" dirty="0" smtClean="0"/>
                        <a:t>s'avança, et </a:t>
                      </a:r>
                      <a:r>
                        <a:rPr lang="fr-FR" dirty="0" smtClean="0">
                          <a:solidFill>
                            <a:srgbClr val="FF0000"/>
                          </a:solidFill>
                        </a:rPr>
                        <a:t>les petites cornes </a:t>
                      </a:r>
                      <a:r>
                        <a:rPr lang="fr-FR" dirty="0" smtClean="0"/>
                        <a:t>entrèrent en danse.</a:t>
                      </a:r>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dirty="0"/>
              <a:t>Inférences logiques ou pragmatiques</a:t>
            </a:r>
          </a:p>
        </p:txBody>
      </p:sp>
      <p:sp>
        <p:nvSpPr>
          <p:cNvPr id="3" name="Rectangle 2"/>
          <p:cNvSpPr>
            <a:spLocks noGrp="1"/>
          </p:cNvSpPr>
          <p:nvPr>
            <p:ph sz="quarter" idx="1"/>
          </p:nvPr>
        </p:nvSpPr>
        <p:spPr>
          <a:xfrm>
            <a:off x="323850" y="1600200"/>
            <a:ext cx="8496300" cy="4132263"/>
          </a:xfrm>
        </p:spPr>
        <p:txBody>
          <a:bodyPr>
            <a:normAutofit fontScale="70000" lnSpcReduction="20000"/>
          </a:bodyPr>
          <a:lstStyle/>
          <a:p>
            <a:pPr marL="320040" indent="-320040" fontAlgn="auto">
              <a:spcAft>
                <a:spcPts val="0"/>
              </a:spcAft>
              <a:buFont typeface="Wingdings" pitchFamily="2" charset="2"/>
              <a:buChar char="Ø"/>
              <a:defRPr/>
            </a:pPr>
            <a:r>
              <a:rPr lang="fr-FR" dirty="0"/>
              <a:t>Inférences logiques </a:t>
            </a:r>
            <a:r>
              <a:rPr lang="fr-FR" dirty="0" smtClean="0"/>
              <a:t>: </a:t>
            </a:r>
            <a:r>
              <a:rPr lang="fr-FR" dirty="0"/>
              <a:t>mise en œuvre des règles du calcul logique </a:t>
            </a:r>
          </a:p>
          <a:p>
            <a:pPr marL="0" indent="0" fontAlgn="auto">
              <a:spcAft>
                <a:spcPts val="0"/>
              </a:spcAft>
              <a:buFont typeface="Wingdings"/>
              <a:buNone/>
              <a:defRPr/>
            </a:pPr>
            <a:r>
              <a:rPr lang="fr-FR" dirty="0"/>
              <a:t>Pierre, Paul et Marie marchent en file indienne. Pierre est devant, et la petite fille est derrière.</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Inférences pragmatiques : fondées sur des connaissances usuelles du monde, probables, mais non </a:t>
            </a:r>
            <a:r>
              <a:rPr lang="fr-FR" dirty="0" smtClean="0"/>
              <a:t>certaines</a:t>
            </a:r>
          </a:p>
          <a:p>
            <a:pPr marL="320040" indent="-320040" fontAlgn="auto">
              <a:spcAft>
                <a:spcPts val="0"/>
              </a:spcAft>
              <a:buFont typeface="Wingdings" pitchFamily="2" charset="2"/>
              <a:buChar char="Ø"/>
              <a:defRPr/>
            </a:pPr>
            <a:endParaRPr lang="fr-FR" dirty="0"/>
          </a:p>
          <a:p>
            <a:pPr marL="0" indent="0" fontAlgn="auto">
              <a:spcAft>
                <a:spcPts val="0"/>
              </a:spcAft>
              <a:buFont typeface="Wingdings"/>
              <a:buNone/>
              <a:defRPr/>
            </a:pPr>
            <a:r>
              <a:rPr lang="fr-FR" b="1" dirty="0"/>
              <a:t>Regarde ce pourpoint troué, ces chausses en déroute, cette face maigre qui crie la faim. Voilà pourtant où t'a conduit la passion des belles rimes ! Voilà ce que t'ont valu dix ans de loyaux services dans les pages du sire Apollo... </a:t>
            </a:r>
          </a:p>
          <a:p>
            <a:pPr marL="320040" indent="-320040" fontAlgn="auto">
              <a:spcAft>
                <a:spcPts val="0"/>
              </a:spcAft>
              <a:buFont typeface="Wingdings"/>
              <a:buChar char=""/>
              <a:defRPr/>
            </a:pPr>
            <a:endParaRPr lang="fr-FR" b="1" dirty="0"/>
          </a:p>
          <a:p>
            <a:pPr marL="0" indent="0" fontAlgn="auto">
              <a:spcAft>
                <a:spcPts val="0"/>
              </a:spcAft>
              <a:buFont typeface="Wingdings"/>
              <a:buNone/>
              <a:defRPr/>
            </a:pPr>
            <a:r>
              <a:rPr lang="fr-FR" b="1" dirty="0"/>
              <a:t>Malheureusement, il avait oublié la fenêtre et à peine eut tourné, que la petite s'en alla</a:t>
            </a:r>
          </a:p>
          <a:p>
            <a:pPr marL="0" indent="0" fontAlgn="auto">
              <a:spcAft>
                <a:spcPts val="0"/>
              </a:spcAft>
              <a:buFont typeface="Wingdings"/>
              <a:buNone/>
              <a:defRPr/>
            </a:pP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p:cNvSpPr>
          <p:nvPr>
            <p:ph type="title"/>
          </p:nvPr>
        </p:nvSpPr>
        <p:spPr/>
        <p:txBody>
          <a:bodyPr/>
          <a:lstStyle/>
          <a:p>
            <a:r>
              <a:rPr lang="en-US" smtClean="0"/>
              <a:t>Le traitement des inférences</a:t>
            </a:r>
          </a:p>
        </p:txBody>
      </p:sp>
      <p:sp>
        <p:nvSpPr>
          <p:cNvPr id="3" name="Rectangle 2"/>
          <p:cNvSpPr>
            <a:spLocks noGrp="1"/>
          </p:cNvSpPr>
          <p:nvPr>
            <p:ph sz="quarter" idx="1"/>
          </p:nvPr>
        </p:nvSpPr>
        <p:spPr>
          <a:xfrm>
            <a:off x="609600" y="4437063"/>
            <a:ext cx="3886200" cy="1887537"/>
          </a:xfrm>
          <a:ln w="19050" cmpd="dbl">
            <a:solidFill>
              <a:schemeClr val="accent2">
                <a:lumMod val="75000"/>
              </a:schemeClr>
            </a:solidFill>
          </a:ln>
        </p:spPr>
        <p:txBody>
          <a:bodyPr>
            <a:normAutofit fontScale="70000" lnSpcReduction="20000"/>
          </a:bodyPr>
          <a:lstStyle/>
          <a:p>
            <a:pPr marL="320040" indent="-320040" fontAlgn="auto">
              <a:spcAft>
                <a:spcPts val="0"/>
              </a:spcAft>
              <a:buFont typeface="Wingdings" pitchFamily="2" charset="2"/>
              <a:buChar char="Ø"/>
              <a:defRPr/>
            </a:pPr>
            <a:r>
              <a:rPr lang="fr-FR" dirty="0"/>
              <a:t>Q1 : que fait le prieur </a:t>
            </a:r>
            <a:r>
              <a:rPr lang="fr-FR" dirty="0" smtClean="0"/>
              <a:t>?</a:t>
            </a:r>
          </a:p>
          <a:p>
            <a:pPr marL="320040" indent="-320040" fontAlgn="auto">
              <a:spcAft>
                <a:spcPts val="0"/>
              </a:spcAft>
              <a:buFont typeface="Wingdings" pitchFamily="2" charset="2"/>
              <a:buChar char="Ø"/>
              <a:defRPr/>
            </a:pPr>
            <a:r>
              <a:rPr lang="fr-FR" dirty="0" smtClean="0"/>
              <a:t>Q2 : Pourquoi le prieur se lève-t-il ?</a:t>
            </a:r>
            <a:endParaRPr lang="fr-FR" dirty="0"/>
          </a:p>
          <a:p>
            <a:pPr marL="0" indent="0" fontAlgn="auto">
              <a:spcAft>
                <a:spcPts val="0"/>
              </a:spcAft>
              <a:buFont typeface="Wingdings"/>
              <a:buNone/>
              <a:defRPr/>
            </a:pPr>
            <a:r>
              <a:rPr lang="fr-FR" dirty="0"/>
              <a:t>Compréhension superficielle</a:t>
            </a:r>
          </a:p>
          <a:p>
            <a:pPr marL="0" indent="0" fontAlgn="auto">
              <a:spcAft>
                <a:spcPts val="0"/>
              </a:spcAft>
              <a:buFont typeface="Wingdings"/>
              <a:buNone/>
              <a:defRPr/>
            </a:pPr>
            <a:endParaRPr lang="en-US" dirty="0" smtClean="0"/>
          </a:p>
        </p:txBody>
      </p:sp>
      <p:sp>
        <p:nvSpPr>
          <p:cNvPr id="9" name="Content Placeholder 8"/>
          <p:cNvSpPr>
            <a:spLocks noGrp="1"/>
          </p:cNvSpPr>
          <p:nvPr>
            <p:ph sz="quarter" idx="2"/>
          </p:nvPr>
        </p:nvSpPr>
        <p:spPr>
          <a:xfrm>
            <a:off x="4845050" y="4508500"/>
            <a:ext cx="3886200" cy="1816100"/>
          </a:xfrm>
          <a:ln w="12700" cmpd="dbl">
            <a:solidFill>
              <a:schemeClr val="accent2">
                <a:lumMod val="75000"/>
              </a:schemeClr>
            </a:solidFill>
          </a:ln>
        </p:spPr>
        <p:txBody>
          <a:bodyPr>
            <a:normAutofit fontScale="70000" lnSpcReduction="20000"/>
          </a:bodyPr>
          <a:lstStyle/>
          <a:p>
            <a:pPr marL="320040" indent="-320040" fontAlgn="auto">
              <a:spcAft>
                <a:spcPts val="0"/>
              </a:spcAft>
              <a:buFont typeface="Wingdings" pitchFamily="2" charset="2"/>
              <a:buChar char="Ø"/>
              <a:defRPr/>
            </a:pPr>
            <a:r>
              <a:rPr lang="fr-FR" dirty="0" smtClean="0"/>
              <a:t>Q3 </a:t>
            </a:r>
            <a:r>
              <a:rPr lang="fr-FR" dirty="0"/>
              <a:t>: Pourquoi le prieur saute-t-il au cou du frère Gaucher ?</a:t>
            </a:r>
          </a:p>
          <a:p>
            <a:pPr marL="320040" indent="-320040" fontAlgn="auto">
              <a:spcAft>
                <a:spcPts val="0"/>
              </a:spcAft>
              <a:buFont typeface="Wingdings" pitchFamily="2" charset="2"/>
              <a:buChar char="Ø"/>
              <a:defRPr/>
            </a:pPr>
            <a:r>
              <a:rPr lang="fr-FR" dirty="0" smtClean="0"/>
              <a:t>Q4 </a:t>
            </a:r>
            <a:r>
              <a:rPr lang="fr-FR" dirty="0"/>
              <a:t>: Pourquoi l’argentier est-il encore plus ému que les autres ? </a:t>
            </a:r>
          </a:p>
          <a:p>
            <a:pPr marL="0" indent="0" fontAlgn="auto">
              <a:spcAft>
                <a:spcPts val="0"/>
              </a:spcAft>
              <a:buFont typeface="Wingdings"/>
              <a:buNone/>
              <a:defRPr/>
            </a:pPr>
            <a:r>
              <a:rPr lang="fr-FR" dirty="0"/>
              <a:t>Compréhension approfondie</a:t>
            </a:r>
          </a:p>
          <a:p>
            <a:pPr marL="320040" indent="-320040" fontAlgn="auto">
              <a:spcAft>
                <a:spcPts val="0"/>
              </a:spcAft>
              <a:buFont typeface="Wingdings"/>
              <a:buChar char=""/>
              <a:defRPr/>
            </a:pPr>
            <a:endParaRPr lang="en-US" dirty="0"/>
          </a:p>
        </p:txBody>
      </p:sp>
      <p:sp>
        <p:nvSpPr>
          <p:cNvPr id="5" name="Rectangle 2"/>
          <p:cNvSpPr txBox="1">
            <a:spLocks/>
          </p:cNvSpPr>
          <p:nvPr/>
        </p:nvSpPr>
        <p:spPr>
          <a:xfrm>
            <a:off x="611188" y="1628775"/>
            <a:ext cx="8137525" cy="2663825"/>
          </a:xfrm>
          <a:prstGeom prst="rect">
            <a:avLst/>
          </a:prstGeom>
          <a:ln w="19050" cmpd="dbl">
            <a:solidFill>
              <a:schemeClr val="accent2">
                <a:lumMod val="75000"/>
              </a:schemeClr>
            </a:solidFill>
          </a:ln>
        </p:spPr>
        <p:txBody>
          <a:bodyPr>
            <a:normAutofit fontScale="700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a:t>Ce qui différencie faibles </a:t>
            </a:r>
            <a:r>
              <a:rPr lang="fr-FR" dirty="0" err="1"/>
              <a:t>compreneurs</a:t>
            </a:r>
            <a:r>
              <a:rPr lang="fr-FR" dirty="0"/>
              <a:t> et bons </a:t>
            </a:r>
            <a:r>
              <a:rPr lang="fr-FR" dirty="0" err="1"/>
              <a:t>compreneurs</a:t>
            </a:r>
            <a:r>
              <a:rPr lang="fr-FR" dirty="0"/>
              <a:t> : leur capacité à traiter les inférences</a:t>
            </a:r>
            <a:r>
              <a:rPr lang="fr-FR" dirty="0" smtClean="0"/>
              <a:t>.</a:t>
            </a:r>
          </a:p>
          <a:p>
            <a:pPr marL="0" indent="0" fontAlgn="auto">
              <a:spcAft>
                <a:spcPts val="0"/>
              </a:spcAft>
              <a:buFont typeface="Wingdings"/>
              <a:buNone/>
              <a:defRPr/>
            </a:pPr>
            <a:endParaRPr lang="fr-FR" dirty="0" smtClean="0"/>
          </a:p>
          <a:p>
            <a:pPr marL="0" indent="0" fontAlgn="auto">
              <a:spcAft>
                <a:spcPts val="0"/>
              </a:spcAft>
              <a:buFont typeface="Wingdings"/>
              <a:buNone/>
              <a:defRPr/>
            </a:pPr>
            <a:r>
              <a:rPr lang="fr-FR" b="1" dirty="0" smtClean="0"/>
              <a:t>Il </a:t>
            </a:r>
            <a:r>
              <a:rPr lang="fr-FR" b="1" dirty="0"/>
              <a:t>n'eut pas le temps de finir. Le prieur s'était levé pour lui sauter au cou. Les chanoines lui prenaient les mains. L'argentier, encore plus ému que tous les autres, lui baisait avec respect le bord tout effrangé de sa cuculle</a:t>
            </a:r>
            <a:r>
              <a:rPr lang="fr-FR" b="1" dirty="0" smtClean="0"/>
              <a:t>...</a:t>
            </a:r>
          </a:p>
          <a:p>
            <a:pPr marL="0" indent="0" fontAlgn="auto">
              <a:spcAft>
                <a:spcPts val="0"/>
              </a:spcAft>
              <a:buFont typeface="Wingdings"/>
              <a:buNone/>
              <a:defRPr/>
            </a:pPr>
            <a:endParaRPr lang="fr-FR" b="1" dirty="0"/>
          </a:p>
          <a:p>
            <a:pPr marL="0" indent="0" fontAlgn="auto">
              <a:spcAft>
                <a:spcPts val="0"/>
              </a:spcAft>
              <a:buFont typeface="Wingdings"/>
              <a:buNone/>
              <a:defRPr/>
            </a:pPr>
            <a:r>
              <a:rPr lang="fr-FR" dirty="0"/>
              <a:t>Quels types de questions </a:t>
            </a:r>
            <a:r>
              <a:rPr lang="fr-FR" dirty="0" smtClean="0"/>
              <a:t>?</a:t>
            </a:r>
            <a:endParaRPr lang="fr-FR" dirty="0"/>
          </a:p>
          <a:p>
            <a:pPr marL="0" indent="0" fontAlgn="auto">
              <a:spcAft>
                <a:spcPts val="0"/>
              </a:spcAft>
              <a:buFont typeface="Wingdings"/>
              <a:buNone/>
              <a:defRPr/>
            </a:pP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p:cNvSpPr>
          <p:nvPr>
            <p:ph type="title"/>
          </p:nvPr>
        </p:nvSpPr>
        <p:spPr/>
        <p:txBody>
          <a:bodyPr/>
          <a:lstStyle/>
          <a:p>
            <a:r>
              <a:rPr lang="fr-FR" sz="3200" smtClean="0"/>
              <a:t>Les problèmes liés aux stratégies d’autorégulation de sa propre compréhension</a:t>
            </a:r>
          </a:p>
        </p:txBody>
      </p:sp>
      <p:sp>
        <p:nvSpPr>
          <p:cNvPr id="9" name="Content Placeholder 8"/>
          <p:cNvSpPr>
            <a:spLocks noGrp="1"/>
          </p:cNvSpPr>
          <p:nvPr>
            <p:ph sz="quarter" idx="2"/>
          </p:nvPr>
        </p:nvSpPr>
        <p:spPr>
          <a:xfrm>
            <a:off x="684213" y="4508500"/>
            <a:ext cx="8047037" cy="1816100"/>
          </a:xfrm>
          <a:ln w="12700" cmpd="dbl">
            <a:solidFill>
              <a:schemeClr val="accent2">
                <a:lumMod val="75000"/>
              </a:schemeClr>
            </a:solidFill>
          </a:ln>
        </p:spPr>
        <p:txBody>
          <a:bodyPr>
            <a:normAutofit fontScale="77500" lnSpcReduction="20000"/>
          </a:bodyPr>
          <a:lstStyle/>
          <a:p>
            <a:pPr marL="320040" indent="-320040" fontAlgn="auto">
              <a:spcAft>
                <a:spcPts val="0"/>
              </a:spcAft>
              <a:buFont typeface="Wingdings" pitchFamily="2" charset="2"/>
              <a:buChar char="Ø"/>
              <a:defRPr/>
            </a:pPr>
            <a:r>
              <a:rPr lang="fr-FR" dirty="0"/>
              <a:t>Autorégulation encore dans le cas des homographes :</a:t>
            </a:r>
          </a:p>
          <a:p>
            <a:pPr marL="320040" indent="-320040" fontAlgn="auto">
              <a:spcAft>
                <a:spcPts val="0"/>
              </a:spcAft>
              <a:buFont typeface="Wingdings" pitchFamily="2" charset="2"/>
              <a:buChar char="Ø"/>
              <a:defRPr/>
            </a:pPr>
            <a:r>
              <a:rPr lang="fr-FR" dirty="0"/>
              <a:t>les poules du couvent </a:t>
            </a:r>
            <a:r>
              <a:rPr lang="fr-FR" dirty="0" err="1"/>
              <a:t>couvent</a:t>
            </a:r>
            <a:r>
              <a:rPr lang="fr-FR" dirty="0"/>
              <a:t> , </a:t>
            </a:r>
            <a:endParaRPr lang="fr-FR" dirty="0" smtClean="0"/>
          </a:p>
          <a:p>
            <a:pPr marL="320040" indent="-320040" fontAlgn="auto">
              <a:spcAft>
                <a:spcPts val="0"/>
              </a:spcAft>
              <a:buFont typeface="Wingdings" pitchFamily="2" charset="2"/>
              <a:buChar char="Ø"/>
              <a:defRPr/>
            </a:pPr>
            <a:r>
              <a:rPr lang="fr-FR" dirty="0" smtClean="0"/>
              <a:t>il </a:t>
            </a:r>
            <a:r>
              <a:rPr lang="fr-FR" dirty="0"/>
              <a:t>est plus à l’est… la reconnaissance des mots ne suffit pas…</a:t>
            </a:r>
          </a:p>
          <a:p>
            <a:pPr marL="320040" indent="-320040" fontAlgn="auto">
              <a:spcAft>
                <a:spcPts val="0"/>
              </a:spcAft>
              <a:buFont typeface="Wingdings" pitchFamily="2" charset="2"/>
              <a:buChar char="Ø"/>
              <a:defRPr/>
            </a:pPr>
            <a:r>
              <a:rPr lang="fr-FR" dirty="0"/>
              <a:t>Prise d’indices syntaxiques.</a:t>
            </a:r>
          </a:p>
          <a:p>
            <a:pPr marL="320040" indent="-320040" fontAlgn="auto">
              <a:spcAft>
                <a:spcPts val="0"/>
              </a:spcAft>
              <a:buFont typeface="Wingdings"/>
              <a:buChar char=""/>
              <a:defRPr/>
            </a:pPr>
            <a:endParaRPr lang="en-US" dirty="0"/>
          </a:p>
        </p:txBody>
      </p:sp>
      <p:sp>
        <p:nvSpPr>
          <p:cNvPr id="5" name="Rectangle 2"/>
          <p:cNvSpPr txBox="1">
            <a:spLocks/>
          </p:cNvSpPr>
          <p:nvPr/>
        </p:nvSpPr>
        <p:spPr>
          <a:xfrm>
            <a:off x="611188" y="1628775"/>
            <a:ext cx="8137525" cy="2663825"/>
          </a:xfrm>
          <a:prstGeom prst="rect">
            <a:avLst/>
          </a:prstGeom>
          <a:ln w="19050" cmpd="dbl">
            <a:solidFill>
              <a:schemeClr val="accent2">
                <a:lumMod val="75000"/>
              </a:schemeClr>
            </a:solidFill>
          </a:ln>
        </p:spPr>
        <p:txBody>
          <a:bodyPr>
            <a:normAutofit fontScale="850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fontAlgn="auto">
              <a:spcAft>
                <a:spcPts val="0"/>
              </a:spcAft>
              <a:buFont typeface="Wingdings"/>
              <a:buNone/>
              <a:defRPr/>
            </a:pPr>
            <a:r>
              <a:rPr lang="fr-FR" dirty="0"/>
              <a:t>Capacité du lecteur habile de détecter les incohérences d’un texte :</a:t>
            </a:r>
          </a:p>
          <a:p>
            <a:pPr fontAlgn="auto">
              <a:spcAft>
                <a:spcPts val="0"/>
              </a:spcAft>
              <a:defRPr/>
            </a:pPr>
            <a:endParaRPr lang="fr-FR" dirty="0"/>
          </a:p>
          <a:p>
            <a:pPr fontAlgn="auto">
              <a:spcAft>
                <a:spcPts val="0"/>
              </a:spcAft>
              <a:buFont typeface="Wingdings" pitchFamily="2" charset="2"/>
              <a:buChar char="Ø"/>
              <a:defRPr/>
            </a:pPr>
            <a:r>
              <a:rPr lang="fr-FR" dirty="0"/>
              <a:t>Contradiction perçue entre la phrase en cours et le reste du texte</a:t>
            </a:r>
          </a:p>
          <a:p>
            <a:pPr fontAlgn="auto">
              <a:spcAft>
                <a:spcPts val="0"/>
              </a:spcAft>
              <a:buFont typeface="Wingdings" pitchFamily="2" charset="2"/>
              <a:buChar char="Ø"/>
              <a:defRPr/>
            </a:pPr>
            <a:r>
              <a:rPr lang="fr-FR" dirty="0"/>
              <a:t>Retour en arrière</a:t>
            </a:r>
          </a:p>
          <a:p>
            <a:pPr fontAlgn="auto">
              <a:spcAft>
                <a:spcPts val="0"/>
              </a:spcAft>
              <a:buFont typeface="Wingdings" pitchFamily="2" charset="2"/>
              <a:buChar char="Ø"/>
              <a:defRPr/>
            </a:pPr>
            <a:r>
              <a:rPr lang="fr-FR" dirty="0"/>
              <a:t>Correction de la compréhension</a:t>
            </a:r>
          </a:p>
          <a:p>
            <a:pPr marL="285750" indent="-285750" fontAlgn="auto">
              <a:spcAft>
                <a:spcPts val="0"/>
              </a:spcAft>
              <a:buFontTx/>
              <a:buChar char="-"/>
              <a:defRPr/>
            </a:pPr>
            <a:endParaRPr lang="fr-FR" dirty="0"/>
          </a:p>
          <a:p>
            <a:pPr marL="0" indent="0" fontAlgn="auto">
              <a:spcAft>
                <a:spcPts val="0"/>
              </a:spcAft>
              <a:buFont typeface="Wingdings"/>
              <a:buNone/>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612775" y="228600"/>
            <a:ext cx="8153400" cy="990600"/>
          </a:xfrm>
        </p:spPr>
        <p:txBody>
          <a:bodyPr/>
          <a:lstStyle/>
          <a:p>
            <a:endParaRPr lang="fr-FR" smtClean="0"/>
          </a:p>
        </p:txBody>
      </p:sp>
      <p:pic>
        <p:nvPicPr>
          <p:cNvPr id="20482" name="Picture 4"/>
          <p:cNvPicPr>
            <a:picLocks noGrp="1" noChangeAspect="1" noChangeArrowheads="1"/>
          </p:cNvPicPr>
          <p:nvPr>
            <p:ph idx="1"/>
          </p:nvPr>
        </p:nvPicPr>
        <p:blipFill>
          <a:blip r:embed="rId2"/>
          <a:srcRect/>
          <a:stretch>
            <a:fillRect/>
          </a:stretch>
        </p:blipFill>
        <p:spPr>
          <a:xfrm>
            <a:off x="684213" y="404813"/>
            <a:ext cx="8131175" cy="572135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p:cNvSpPr>
          <p:nvPr>
            <p:ph type="title"/>
          </p:nvPr>
        </p:nvSpPr>
        <p:spPr>
          <a:xfrm>
            <a:off x="612775" y="228600"/>
            <a:ext cx="8153400" cy="990600"/>
          </a:xfrm>
        </p:spPr>
        <p:txBody>
          <a:bodyPr/>
          <a:lstStyle/>
          <a:p>
            <a:r>
              <a:rPr lang="fr-FR" sz="3200" smtClean="0"/>
              <a:t>Les problèmes liés aux stratégies d’autorégulation de sa propre compréhension</a:t>
            </a:r>
          </a:p>
        </p:txBody>
      </p:sp>
      <p:sp>
        <p:nvSpPr>
          <p:cNvPr id="3" name="Rectangle 2"/>
          <p:cNvSpPr>
            <a:spLocks noGrp="1"/>
          </p:cNvSpPr>
          <p:nvPr>
            <p:ph sz="quarter" idx="1"/>
          </p:nvPr>
        </p:nvSpPr>
        <p:spPr>
          <a:xfrm>
            <a:off x="323850" y="1600200"/>
            <a:ext cx="8424863" cy="3989388"/>
          </a:xfrm>
        </p:spPr>
        <p:txBody>
          <a:bodyPr>
            <a:normAutofit fontScale="77500" lnSpcReduction="20000"/>
          </a:bodyPr>
          <a:lstStyle/>
          <a:p>
            <a:pPr marL="0" indent="0" fontAlgn="auto">
              <a:spcAft>
                <a:spcPts val="0"/>
              </a:spcAft>
              <a:buFont typeface="Wingdings"/>
              <a:buNone/>
              <a:defRPr/>
            </a:pPr>
            <a:r>
              <a:rPr lang="fr-FR" dirty="0"/>
              <a:t>Comprendre nécessite une activité du lecteur.</a:t>
            </a:r>
          </a:p>
          <a:p>
            <a:pPr marL="320040" indent="-320040" fontAlgn="auto">
              <a:spcAft>
                <a:spcPts val="0"/>
              </a:spcAft>
              <a:buFont typeface="Wingdings" pitchFamily="2" charset="2"/>
              <a:buChar char="Ø"/>
              <a:defRPr/>
            </a:pPr>
            <a:r>
              <a:rPr lang="fr-FR" dirty="0"/>
              <a:t>Or passivité de nombreux enfants lecteurs :</a:t>
            </a:r>
          </a:p>
          <a:p>
            <a:pPr marL="320040" indent="-320040" fontAlgn="auto">
              <a:spcAft>
                <a:spcPts val="0"/>
              </a:spcAft>
              <a:buFont typeface="Wingdings" pitchFamily="2" charset="2"/>
              <a:buChar char="Ø"/>
              <a:defRPr/>
            </a:pPr>
            <a:r>
              <a:rPr lang="fr-FR" dirty="0"/>
              <a:t>Construction de modèles mentaux de la situation souvent partiels, non intégrés dans un modèle général. </a:t>
            </a:r>
          </a:p>
          <a:p>
            <a:pPr marL="320040" indent="-320040" fontAlgn="auto">
              <a:spcAft>
                <a:spcPts val="0"/>
              </a:spcAft>
              <a:buFont typeface="Wingdings" pitchFamily="2" charset="2"/>
              <a:buChar char="Ø"/>
              <a:defRPr/>
            </a:pPr>
            <a:r>
              <a:rPr lang="fr-FR" dirty="0"/>
              <a:t>Absence de retours en arrière. </a:t>
            </a:r>
          </a:p>
          <a:p>
            <a:pPr marL="320040" indent="-320040" fontAlgn="auto">
              <a:spcAft>
                <a:spcPts val="0"/>
              </a:spcAft>
              <a:buFont typeface="Wingdings" pitchFamily="2" charset="2"/>
              <a:buChar char="Ø"/>
              <a:defRPr/>
            </a:pPr>
            <a:r>
              <a:rPr lang="fr-FR" dirty="0"/>
              <a:t>Absence de relecture et de pause en cas de difficulté de compréhension</a:t>
            </a:r>
          </a:p>
          <a:p>
            <a:pPr marL="320040" indent="-320040" fontAlgn="auto">
              <a:spcAft>
                <a:spcPts val="0"/>
              </a:spcAft>
              <a:buFont typeface="Wingdings" pitchFamily="2" charset="2"/>
              <a:buChar char="Ø"/>
              <a:defRPr/>
            </a:pPr>
            <a:r>
              <a:rPr lang="fr-FR" dirty="0"/>
              <a:t>Pas ou peu d’ inférences. </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dirty="0"/>
              <a:t>La cause : une difficulté pour évaluer et réguler leur compréhension (détection des incohérences et contradictions).</a:t>
            </a:r>
          </a:p>
          <a:p>
            <a:pPr marL="0" indent="0" fontAlgn="auto">
              <a:spcAft>
                <a:spcPts val="0"/>
              </a:spcAft>
              <a:buFont typeface="Wingdings"/>
              <a:buNone/>
              <a:defRPr/>
            </a:pP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Grp="1"/>
          </p:cNvSpPr>
          <p:nvPr>
            <p:ph type="title"/>
          </p:nvPr>
        </p:nvSpPr>
        <p:spPr/>
        <p:txBody>
          <a:bodyPr/>
          <a:lstStyle/>
          <a:p>
            <a:r>
              <a:rPr lang="en-US" smtClean="0"/>
              <a:t>Plan </a:t>
            </a:r>
          </a:p>
        </p:txBody>
      </p:sp>
      <p:sp>
        <p:nvSpPr>
          <p:cNvPr id="3" name="Rectangle 2"/>
          <p:cNvSpPr>
            <a:spLocks noGrp="1"/>
          </p:cNvSpPr>
          <p:nvPr>
            <p:ph sz="quarter" idx="1"/>
          </p:nvPr>
        </p:nvSpPr>
        <p:spPr/>
        <p:txBody>
          <a:bodyPr>
            <a:normAutofit/>
          </a:bodyPr>
          <a:lstStyle/>
          <a:p>
            <a:pPr marL="640080" lvl="1" indent="-274320" fontAlgn="auto">
              <a:spcAft>
                <a:spcPts val="0"/>
              </a:spcAft>
              <a:buFont typeface="Wingdings" pitchFamily="2" charset="2"/>
              <a:buChar char="Ø"/>
              <a:defRPr/>
            </a:pPr>
            <a:r>
              <a:rPr lang="en-US" strike="sngStrike" dirty="0" err="1" smtClean="0"/>
              <a:t>Réfléchir</a:t>
            </a:r>
            <a:r>
              <a:rPr lang="en-US" strike="sngStrike" dirty="0" smtClean="0"/>
              <a:t> </a:t>
            </a:r>
            <a:r>
              <a:rPr lang="en-US" strike="sngStrike" dirty="0" err="1" smtClean="0"/>
              <a:t>sur</a:t>
            </a:r>
            <a:r>
              <a:rPr lang="en-US" strike="sngStrike" dirty="0" smtClean="0"/>
              <a:t> </a:t>
            </a:r>
            <a:r>
              <a:rPr lang="en-US" strike="sngStrike" dirty="0" err="1" smtClean="0"/>
              <a:t>quelques</a:t>
            </a:r>
            <a:r>
              <a:rPr lang="en-US" strike="sngStrike" dirty="0" smtClean="0"/>
              <a:t> </a:t>
            </a:r>
            <a:r>
              <a:rPr lang="en-US" strike="sngStrike" dirty="0" err="1" smtClean="0"/>
              <a:t>termes</a:t>
            </a:r>
            <a:endParaRPr lang="en-US" strike="sngStrike" dirty="0" smtClean="0"/>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r>
              <a:rPr lang="en-US" strike="sngStrike" dirty="0" smtClean="0"/>
              <a:t>Les </a:t>
            </a:r>
            <a:r>
              <a:rPr lang="en-US" strike="sngStrike" dirty="0" err="1" smtClean="0"/>
              <a:t>mécanismes</a:t>
            </a:r>
            <a:r>
              <a:rPr lang="en-US" strike="sngStrike" dirty="0" smtClean="0"/>
              <a:t> en </a:t>
            </a:r>
            <a:r>
              <a:rPr lang="en-US" strike="sngStrike" dirty="0" err="1" smtClean="0"/>
              <a:t>jeu</a:t>
            </a:r>
            <a:r>
              <a:rPr lang="en-US" strike="sngStrike" dirty="0" smtClean="0"/>
              <a:t> </a:t>
            </a:r>
            <a:r>
              <a:rPr lang="en-US" strike="sngStrike" dirty="0" err="1" smtClean="0"/>
              <a:t>dans</a:t>
            </a:r>
            <a:r>
              <a:rPr lang="en-US" strike="sngStrike" dirty="0" smtClean="0"/>
              <a:t> la </a:t>
            </a:r>
            <a:r>
              <a:rPr lang="en-US" strike="sngStrike" dirty="0" err="1" smtClean="0"/>
              <a:t>compréhension</a:t>
            </a:r>
            <a:endParaRPr lang="en-US" strike="sngStrike" dirty="0" smtClean="0"/>
          </a:p>
          <a:p>
            <a:pPr marL="640080" lvl="1" indent="-274320" fontAlgn="auto">
              <a:spcAft>
                <a:spcPts val="0"/>
              </a:spcAft>
              <a:buFont typeface="Wingdings 2"/>
              <a:buNone/>
              <a:defRPr/>
            </a:pPr>
            <a:endParaRPr lang="en-US" dirty="0" smtClean="0"/>
          </a:p>
          <a:p>
            <a:pPr marL="640080" lvl="1" indent="-274320" fontAlgn="auto">
              <a:spcAft>
                <a:spcPts val="0"/>
              </a:spcAft>
              <a:buFont typeface="Wingdings" pitchFamily="2" charset="2"/>
              <a:buChar char="Ø"/>
              <a:defRPr/>
            </a:pPr>
            <a:r>
              <a:rPr lang="en-US" strike="sngStrike" dirty="0" smtClean="0"/>
              <a:t>Les </a:t>
            </a:r>
            <a:r>
              <a:rPr lang="en-US" strike="sngStrike" dirty="0" err="1" smtClean="0"/>
              <a:t>problèmes</a:t>
            </a:r>
            <a:r>
              <a:rPr lang="en-US" strike="sngStrike" dirty="0" smtClean="0"/>
              <a:t> </a:t>
            </a:r>
            <a:r>
              <a:rPr lang="en-US" strike="sngStrike" dirty="0" err="1" smtClean="0"/>
              <a:t>rencontrés</a:t>
            </a:r>
            <a:r>
              <a:rPr lang="en-US" strike="sngStrike" dirty="0" smtClean="0"/>
              <a:t> par les </a:t>
            </a:r>
            <a:r>
              <a:rPr lang="en-US" strike="sngStrike" dirty="0" err="1" smtClean="0"/>
              <a:t>enfants</a:t>
            </a:r>
            <a:endParaRPr lang="en-US" strike="sngStrike" dirty="0" smtClean="0"/>
          </a:p>
          <a:p>
            <a:pPr marL="640080" lvl="1" indent="-274320" fontAlgn="auto">
              <a:spcAft>
                <a:spcPts val="0"/>
              </a:spcAft>
              <a:buFont typeface="Wingdings" pitchFamily="2" charset="2"/>
              <a:buChar char="Ø"/>
              <a:defRPr/>
            </a:pPr>
            <a:endParaRPr lang="en-US" dirty="0"/>
          </a:p>
          <a:p>
            <a:pPr marL="640080" lvl="1" indent="-274320" fontAlgn="auto">
              <a:spcAft>
                <a:spcPts val="0"/>
              </a:spcAft>
              <a:buFont typeface="Wingdings" pitchFamily="2" charset="2"/>
              <a:buChar char="Ø"/>
              <a:defRPr/>
            </a:pPr>
            <a:r>
              <a:rPr lang="en-US" dirty="0" err="1"/>
              <a:t>Doit</a:t>
            </a:r>
            <a:r>
              <a:rPr lang="en-US" dirty="0"/>
              <a:t>-on </a:t>
            </a:r>
            <a:r>
              <a:rPr lang="en-US" dirty="0" err="1"/>
              <a:t>enseigner</a:t>
            </a:r>
            <a:r>
              <a:rPr lang="en-US" dirty="0"/>
              <a:t> la </a:t>
            </a:r>
            <a:r>
              <a:rPr lang="en-US" dirty="0" err="1"/>
              <a:t>compréhension</a:t>
            </a:r>
            <a:r>
              <a:rPr lang="en-US" dirty="0"/>
              <a:t> ?</a:t>
            </a:r>
          </a:p>
          <a:p>
            <a:pPr marL="640080" lvl="1" indent="-274320" fontAlgn="auto">
              <a:spcAft>
                <a:spcPts val="0"/>
              </a:spcAft>
              <a:buFont typeface="Wingdings" pitchFamily="2" charset="2"/>
              <a:buChar char="Ø"/>
              <a:defRPr/>
            </a:pPr>
            <a:endParaRPr lang="en-US" dirty="0" smtClean="0"/>
          </a:p>
          <a:p>
            <a:pPr marL="640080" lvl="1" indent="-274320" fontAlgn="auto">
              <a:spcAft>
                <a:spcPts val="0"/>
              </a:spcAft>
              <a:buFont typeface="Wingdings" pitchFamily="2" charset="2"/>
              <a:buChar char="Ø"/>
              <a:defRPr/>
            </a:pPr>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p:cNvSpPr>
          <p:nvPr>
            <p:ph type="title"/>
          </p:nvPr>
        </p:nvSpPr>
        <p:spPr>
          <a:xfrm>
            <a:off x="612775" y="228600"/>
            <a:ext cx="8153400" cy="990600"/>
          </a:xfrm>
        </p:spPr>
        <p:txBody>
          <a:bodyPr/>
          <a:lstStyle/>
          <a:p>
            <a:r>
              <a:rPr lang="fr-FR" sz="3200" smtClean="0"/>
              <a:t>Doit-on enseigner la compréhension ?</a:t>
            </a:r>
            <a:br>
              <a:rPr lang="fr-FR" sz="3200" smtClean="0"/>
            </a:br>
            <a:r>
              <a:rPr lang="fr-FR" sz="3200" smtClean="0"/>
              <a:t>Peut-on apprendre à comprendre ?</a:t>
            </a:r>
          </a:p>
        </p:txBody>
      </p:sp>
      <p:sp>
        <p:nvSpPr>
          <p:cNvPr id="3" name="Rectangle 2"/>
          <p:cNvSpPr>
            <a:spLocks noGrp="1"/>
          </p:cNvSpPr>
          <p:nvPr>
            <p:ph sz="quarter" idx="1"/>
          </p:nvPr>
        </p:nvSpPr>
        <p:spPr>
          <a:xfrm>
            <a:off x="323850" y="1600200"/>
            <a:ext cx="8424863" cy="5068888"/>
          </a:xfrm>
        </p:spPr>
        <p:txBody>
          <a:bodyPr>
            <a:normAutofit fontScale="55000" lnSpcReduction="20000"/>
          </a:bodyPr>
          <a:lstStyle/>
          <a:p>
            <a:pPr marL="320040" indent="-320040" fontAlgn="auto">
              <a:spcAft>
                <a:spcPts val="0"/>
              </a:spcAft>
              <a:buFont typeface="Wingdings" pitchFamily="2" charset="2"/>
              <a:buChar char="Ø"/>
              <a:defRPr/>
            </a:pPr>
            <a:r>
              <a:rPr lang="fr-FR" sz="3600" dirty="0"/>
              <a:t>La résolution des inférences, </a:t>
            </a:r>
          </a:p>
          <a:p>
            <a:pPr marL="320040" indent="-320040" fontAlgn="auto">
              <a:spcAft>
                <a:spcPts val="0"/>
              </a:spcAft>
              <a:buFont typeface="Wingdings" pitchFamily="2" charset="2"/>
              <a:buChar char="Ø"/>
              <a:defRPr/>
            </a:pPr>
            <a:r>
              <a:rPr lang="fr-FR" sz="3600" dirty="0"/>
              <a:t>Le contrôle textuel, </a:t>
            </a:r>
          </a:p>
          <a:p>
            <a:pPr marL="320040" indent="-320040" fontAlgn="auto">
              <a:spcAft>
                <a:spcPts val="0"/>
              </a:spcAft>
              <a:buFont typeface="Wingdings" pitchFamily="2" charset="2"/>
              <a:buChar char="Ø"/>
              <a:defRPr/>
            </a:pPr>
            <a:r>
              <a:rPr lang="fr-FR" sz="3600" dirty="0"/>
              <a:t>L'utilisation de sa base de connaissances, </a:t>
            </a:r>
          </a:p>
          <a:p>
            <a:pPr marL="320040" indent="-320040" fontAlgn="auto">
              <a:spcAft>
                <a:spcPts val="0"/>
              </a:spcAft>
              <a:buFont typeface="Wingdings" pitchFamily="2" charset="2"/>
              <a:buChar char="Ø"/>
              <a:defRPr/>
            </a:pPr>
            <a:r>
              <a:rPr lang="fr-FR" sz="3600" dirty="0"/>
              <a:t>L'adaptation de sa stratégie de lecture au support considéré </a:t>
            </a:r>
          </a:p>
          <a:p>
            <a:pPr marL="320040" indent="-320040" fontAlgn="auto">
              <a:spcAft>
                <a:spcPts val="0"/>
              </a:spcAft>
              <a:buFont typeface="Wingdings"/>
              <a:buChar char=""/>
              <a:defRPr/>
            </a:pPr>
            <a:endParaRPr lang="fr-FR" sz="3600" dirty="0"/>
          </a:p>
          <a:p>
            <a:pPr marL="0" indent="0" fontAlgn="auto">
              <a:spcAft>
                <a:spcPts val="0"/>
              </a:spcAft>
              <a:buFont typeface="Wingdings"/>
              <a:buNone/>
              <a:defRPr/>
            </a:pPr>
            <a:r>
              <a:rPr lang="fr-FR" sz="3600" dirty="0"/>
              <a:t>Besoin d’entrainement des processus cognitifs mis en œuvre dans la compréhension</a:t>
            </a:r>
          </a:p>
          <a:p>
            <a:pPr marL="0" indent="0" fontAlgn="auto">
              <a:spcAft>
                <a:spcPts val="0"/>
              </a:spcAft>
              <a:buFont typeface="Wingdings"/>
              <a:buNone/>
              <a:defRPr/>
            </a:pPr>
            <a:endParaRPr lang="fr-FR" sz="3600" dirty="0"/>
          </a:p>
          <a:p>
            <a:pPr marL="0" indent="0" fontAlgn="auto">
              <a:spcAft>
                <a:spcPts val="0"/>
              </a:spcAft>
              <a:buFont typeface="Wingdings"/>
              <a:buNone/>
              <a:defRPr/>
            </a:pPr>
            <a:r>
              <a:rPr lang="fr-FR" sz="3600" dirty="0"/>
              <a:t>Ne pas attendre l'entrée en CP pour travailler la compréhension. </a:t>
            </a:r>
          </a:p>
          <a:p>
            <a:pPr marL="320040" indent="-320040" fontAlgn="auto">
              <a:spcAft>
                <a:spcPts val="0"/>
              </a:spcAft>
              <a:buFont typeface="Wingdings"/>
              <a:buChar char=""/>
              <a:defRPr/>
            </a:pPr>
            <a:endParaRPr lang="fr-FR" sz="3600" dirty="0"/>
          </a:p>
          <a:p>
            <a:pPr marL="0" indent="0" fontAlgn="auto">
              <a:spcAft>
                <a:spcPts val="0"/>
              </a:spcAft>
              <a:buFont typeface="Wingdings"/>
              <a:buNone/>
              <a:defRPr/>
            </a:pPr>
            <a:r>
              <a:rPr lang="fr-FR" sz="3600" dirty="0"/>
              <a:t>Pour améliorer la compréhension, aider la construction d'un modèle mental intégré </a:t>
            </a:r>
          </a:p>
          <a:p>
            <a:pPr marL="320040" indent="-320040" fontAlgn="auto">
              <a:spcAft>
                <a:spcPts val="0"/>
              </a:spcAft>
              <a:buFont typeface="Wingdings" pitchFamily="2" charset="2"/>
              <a:buChar char="Ø"/>
              <a:defRPr/>
            </a:pPr>
            <a:r>
              <a:rPr lang="fr-FR" sz="3600" dirty="0"/>
              <a:t>Pour cela, </a:t>
            </a:r>
            <a:r>
              <a:rPr lang="fr-FR" sz="3600" dirty="0" err="1"/>
              <a:t>entraîner</a:t>
            </a:r>
            <a:r>
              <a:rPr lang="fr-FR" sz="3600" dirty="0"/>
              <a:t> les opérations très générales de la compréhension. </a:t>
            </a:r>
          </a:p>
          <a:p>
            <a:pPr marL="320040" indent="-320040" fontAlgn="auto">
              <a:spcAft>
                <a:spcPts val="0"/>
              </a:spcAft>
              <a:buFont typeface="Wingdings" pitchFamily="2" charset="2"/>
              <a:buChar char="Ø"/>
              <a:defRPr/>
            </a:pPr>
            <a:r>
              <a:rPr lang="fr-FR" sz="3600" dirty="0" err="1"/>
              <a:t>Entraîner</a:t>
            </a:r>
            <a:r>
              <a:rPr lang="fr-FR" sz="3600" dirty="0"/>
              <a:t> des habiletés spécifiques prépare et facilite la compréhension de </a:t>
            </a:r>
            <a:r>
              <a:rPr lang="fr-FR" sz="3600" dirty="0" smtClean="0"/>
              <a:t>texte</a:t>
            </a:r>
            <a:endParaRPr lang="fr-FR" dirty="0"/>
          </a:p>
        </p:txBody>
      </p:sp>
      <p:sp>
        <p:nvSpPr>
          <p:cNvPr id="110595" name="ZoneTexte 3"/>
          <p:cNvSpPr txBox="1">
            <a:spLocks noChangeArrowheads="1"/>
          </p:cNvSpPr>
          <p:nvPr/>
        </p:nvSpPr>
        <p:spPr bwMode="auto">
          <a:xfrm rot="-1889866">
            <a:off x="7135813" y="2105025"/>
            <a:ext cx="1698625" cy="369888"/>
          </a:xfrm>
          <a:prstGeom prst="rect">
            <a:avLst/>
          </a:prstGeom>
          <a:noFill/>
          <a:ln w="9525">
            <a:noFill/>
            <a:miter lim="800000"/>
            <a:headEnd/>
            <a:tailEnd/>
          </a:ln>
        </p:spPr>
        <p:txBody>
          <a:bodyPr>
            <a:spAutoFit/>
          </a:bodyPr>
          <a:lstStyle/>
          <a:p>
            <a:r>
              <a:rPr lang="fr-FR">
                <a:latin typeface="Tw Cen MT" pitchFamily="34" charset="0"/>
              </a:rPr>
              <a:t>Inné ou appris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p:cNvSpPr>
          <p:nvPr>
            <p:ph type="title"/>
          </p:nvPr>
        </p:nvSpPr>
        <p:spPr>
          <a:xfrm>
            <a:off x="612775" y="228600"/>
            <a:ext cx="8153400" cy="990600"/>
          </a:xfrm>
        </p:spPr>
        <p:txBody>
          <a:bodyPr/>
          <a:lstStyle/>
          <a:p>
            <a:r>
              <a:rPr lang="fr-FR" sz="3200" smtClean="0"/>
              <a:t>Principes didactiques et pédagogiques</a:t>
            </a:r>
          </a:p>
        </p:txBody>
      </p:sp>
      <p:sp>
        <p:nvSpPr>
          <p:cNvPr id="112642" name="ZoneTexte 5"/>
          <p:cNvSpPr txBox="1">
            <a:spLocks noChangeArrowheads="1"/>
          </p:cNvSpPr>
          <p:nvPr/>
        </p:nvSpPr>
        <p:spPr bwMode="auto">
          <a:xfrm>
            <a:off x="3154363" y="6237288"/>
            <a:ext cx="2568575" cy="369887"/>
          </a:xfrm>
          <a:prstGeom prst="rect">
            <a:avLst/>
          </a:prstGeom>
          <a:noFill/>
          <a:ln w="9525">
            <a:noFill/>
            <a:miter lim="800000"/>
            <a:headEnd/>
            <a:tailEnd/>
          </a:ln>
        </p:spPr>
        <p:txBody>
          <a:bodyPr wrap="none">
            <a:spAutoFit/>
          </a:bodyPr>
          <a:lstStyle/>
          <a:p>
            <a:r>
              <a:rPr lang="fr-FR">
                <a:latin typeface="Tw Cen MT" pitchFamily="34" charset="0"/>
              </a:rPr>
              <a:t>Des équilibres à maintenir</a:t>
            </a:r>
          </a:p>
        </p:txBody>
      </p:sp>
      <p:sp>
        <p:nvSpPr>
          <p:cNvPr id="112643" name="ZoneTexte 6"/>
          <p:cNvSpPr txBox="1">
            <a:spLocks noChangeArrowheads="1"/>
          </p:cNvSpPr>
          <p:nvPr/>
        </p:nvSpPr>
        <p:spPr bwMode="auto">
          <a:xfrm>
            <a:off x="2781300" y="1484313"/>
            <a:ext cx="3870325" cy="369887"/>
          </a:xfrm>
          <a:prstGeom prst="rect">
            <a:avLst/>
          </a:prstGeom>
          <a:noFill/>
          <a:ln w="9525">
            <a:noFill/>
            <a:miter lim="800000"/>
            <a:headEnd/>
            <a:tailEnd/>
          </a:ln>
        </p:spPr>
        <p:txBody>
          <a:bodyPr wrap="none">
            <a:spAutoFit/>
          </a:bodyPr>
          <a:lstStyle/>
          <a:p>
            <a:r>
              <a:rPr lang="fr-FR">
                <a:latin typeface="Tw Cen MT" pitchFamily="34" charset="0"/>
              </a:rPr>
              <a:t>Activités visant la pratique de la lecture</a:t>
            </a:r>
          </a:p>
        </p:txBody>
      </p:sp>
      <p:sp>
        <p:nvSpPr>
          <p:cNvPr id="112644" name="ZoneTexte 7"/>
          <p:cNvSpPr txBox="1">
            <a:spLocks noChangeArrowheads="1"/>
          </p:cNvSpPr>
          <p:nvPr/>
        </p:nvSpPr>
        <p:spPr bwMode="auto">
          <a:xfrm>
            <a:off x="1692275" y="5732463"/>
            <a:ext cx="6048375" cy="369887"/>
          </a:xfrm>
          <a:prstGeom prst="rect">
            <a:avLst/>
          </a:prstGeom>
          <a:noFill/>
          <a:ln w="9525">
            <a:noFill/>
            <a:miter lim="800000"/>
            <a:headEnd/>
            <a:tailEnd/>
          </a:ln>
        </p:spPr>
        <p:txBody>
          <a:bodyPr wrap="none">
            <a:spAutoFit/>
          </a:bodyPr>
          <a:lstStyle/>
          <a:p>
            <a:r>
              <a:rPr lang="fr-FR">
                <a:latin typeface="Tw Cen MT" pitchFamily="34" charset="0"/>
              </a:rPr>
              <a:t>Activités visant la prise de conscience des processus de lecture</a:t>
            </a:r>
          </a:p>
        </p:txBody>
      </p:sp>
      <p:cxnSp>
        <p:nvCxnSpPr>
          <p:cNvPr id="9" name="Connecteur droit 8"/>
          <p:cNvCxnSpPr/>
          <p:nvPr/>
        </p:nvCxnSpPr>
        <p:spPr>
          <a:xfrm>
            <a:off x="4679950" y="1854200"/>
            <a:ext cx="0" cy="3878263"/>
          </a:xfrm>
          <a:prstGeom prst="line">
            <a:avLst/>
          </a:prstGeom>
        </p:spPr>
        <p:style>
          <a:lnRef idx="1">
            <a:schemeClr val="accent1"/>
          </a:lnRef>
          <a:fillRef idx="0">
            <a:schemeClr val="accent1"/>
          </a:fillRef>
          <a:effectRef idx="0">
            <a:schemeClr val="accent1"/>
          </a:effectRef>
          <a:fontRef idx="minor">
            <a:schemeClr val="tx1"/>
          </a:fontRef>
        </p:style>
      </p:cxnSp>
      <p:sp>
        <p:nvSpPr>
          <p:cNvPr id="112646" name="ZoneTexte 9"/>
          <p:cNvSpPr txBox="1">
            <a:spLocks noChangeArrowheads="1"/>
          </p:cNvSpPr>
          <p:nvPr/>
        </p:nvSpPr>
        <p:spPr bwMode="auto">
          <a:xfrm>
            <a:off x="252413" y="2740025"/>
            <a:ext cx="2878137" cy="369888"/>
          </a:xfrm>
          <a:prstGeom prst="rect">
            <a:avLst/>
          </a:prstGeom>
          <a:noFill/>
          <a:ln w="9525">
            <a:noFill/>
            <a:miter lim="800000"/>
            <a:headEnd/>
            <a:tailEnd/>
          </a:ln>
        </p:spPr>
        <p:txBody>
          <a:bodyPr wrap="none">
            <a:spAutoFit/>
          </a:bodyPr>
          <a:lstStyle/>
          <a:p>
            <a:r>
              <a:rPr lang="fr-FR">
                <a:latin typeface="Tw Cen MT" pitchFamily="34" charset="0"/>
              </a:rPr>
              <a:t>Activités de questionnement</a:t>
            </a:r>
          </a:p>
        </p:txBody>
      </p:sp>
      <p:sp>
        <p:nvSpPr>
          <p:cNvPr id="112647" name="ZoneTexte 10"/>
          <p:cNvSpPr txBox="1">
            <a:spLocks noChangeArrowheads="1"/>
          </p:cNvSpPr>
          <p:nvPr/>
        </p:nvSpPr>
        <p:spPr bwMode="auto">
          <a:xfrm>
            <a:off x="6227763" y="4540250"/>
            <a:ext cx="2624137" cy="369888"/>
          </a:xfrm>
          <a:prstGeom prst="rect">
            <a:avLst/>
          </a:prstGeom>
          <a:noFill/>
          <a:ln w="9525">
            <a:noFill/>
            <a:miter lim="800000"/>
            <a:headEnd/>
            <a:tailEnd/>
          </a:ln>
        </p:spPr>
        <p:txBody>
          <a:bodyPr wrap="none">
            <a:spAutoFit/>
          </a:bodyPr>
          <a:lstStyle/>
          <a:p>
            <a:r>
              <a:rPr lang="fr-FR">
                <a:latin typeface="Tw Cen MT" pitchFamily="34" charset="0"/>
              </a:rPr>
              <a:t>Activités de reformulation</a:t>
            </a:r>
          </a:p>
        </p:txBody>
      </p:sp>
      <p:cxnSp>
        <p:nvCxnSpPr>
          <p:cNvPr id="12" name="Connecteur droit 11"/>
          <p:cNvCxnSpPr>
            <a:stCxn id="112646" idx="3"/>
            <a:endCxn id="112647" idx="1"/>
          </p:cNvCxnSpPr>
          <p:nvPr/>
        </p:nvCxnSpPr>
        <p:spPr>
          <a:xfrm>
            <a:off x="3130550" y="2924175"/>
            <a:ext cx="3097213" cy="1800225"/>
          </a:xfrm>
          <a:prstGeom prst="line">
            <a:avLst/>
          </a:prstGeom>
        </p:spPr>
        <p:style>
          <a:lnRef idx="1">
            <a:schemeClr val="accent1"/>
          </a:lnRef>
          <a:fillRef idx="0">
            <a:schemeClr val="accent1"/>
          </a:fillRef>
          <a:effectRef idx="0">
            <a:schemeClr val="accent1"/>
          </a:effectRef>
          <a:fontRef idx="minor">
            <a:schemeClr val="tx1"/>
          </a:fontRef>
        </p:style>
      </p:cxnSp>
      <p:sp>
        <p:nvSpPr>
          <p:cNvPr id="112649" name="ZoneTexte 12"/>
          <p:cNvSpPr txBox="1">
            <a:spLocks noChangeArrowheads="1"/>
          </p:cNvSpPr>
          <p:nvPr/>
        </p:nvSpPr>
        <p:spPr bwMode="auto">
          <a:xfrm>
            <a:off x="107950" y="4724400"/>
            <a:ext cx="3538538" cy="369888"/>
          </a:xfrm>
          <a:prstGeom prst="rect">
            <a:avLst/>
          </a:prstGeom>
          <a:noFill/>
          <a:ln w="9525">
            <a:noFill/>
            <a:miter lim="800000"/>
            <a:headEnd/>
            <a:tailEnd/>
          </a:ln>
        </p:spPr>
        <p:txBody>
          <a:bodyPr wrap="none">
            <a:spAutoFit/>
          </a:bodyPr>
          <a:lstStyle/>
          <a:p>
            <a:r>
              <a:rPr lang="fr-FR">
                <a:latin typeface="Tw Cen MT" pitchFamily="34" charset="0"/>
              </a:rPr>
              <a:t>Activités de questionnement littéral</a:t>
            </a:r>
          </a:p>
        </p:txBody>
      </p:sp>
      <p:sp>
        <p:nvSpPr>
          <p:cNvPr id="112650" name="ZoneTexte 13"/>
          <p:cNvSpPr txBox="1">
            <a:spLocks noChangeArrowheads="1"/>
          </p:cNvSpPr>
          <p:nvPr/>
        </p:nvSpPr>
        <p:spPr bwMode="auto">
          <a:xfrm>
            <a:off x="5435600" y="2601913"/>
            <a:ext cx="3108325" cy="646112"/>
          </a:xfrm>
          <a:prstGeom prst="rect">
            <a:avLst/>
          </a:prstGeom>
          <a:noFill/>
          <a:ln w="9525">
            <a:noFill/>
            <a:miter lim="800000"/>
            <a:headEnd/>
            <a:tailEnd/>
          </a:ln>
        </p:spPr>
        <p:txBody>
          <a:bodyPr>
            <a:spAutoFit/>
          </a:bodyPr>
          <a:lstStyle/>
          <a:p>
            <a:r>
              <a:rPr lang="fr-FR">
                <a:latin typeface="Tw Cen MT" pitchFamily="34" charset="0"/>
              </a:rPr>
              <a:t>Activités de questionnement inférentiel</a:t>
            </a:r>
          </a:p>
        </p:txBody>
      </p:sp>
      <p:cxnSp>
        <p:nvCxnSpPr>
          <p:cNvPr id="15" name="Connecteur droit 14"/>
          <p:cNvCxnSpPr>
            <a:stCxn id="112649" idx="3"/>
            <a:endCxn id="112650" idx="1"/>
          </p:cNvCxnSpPr>
          <p:nvPr/>
        </p:nvCxnSpPr>
        <p:spPr>
          <a:xfrm flipV="1">
            <a:off x="3646488" y="2924175"/>
            <a:ext cx="1789112" cy="19859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fontAlgn="auto">
              <a:spcAft>
                <a:spcPts val="0"/>
              </a:spcAft>
              <a:defRPr/>
            </a:pPr>
            <a:r>
              <a:rPr lang="fr-FR" dirty="0"/>
              <a:t>Principes didactiques et pédagogiques</a:t>
            </a:r>
            <a:endParaRPr lang="en-US" dirty="0"/>
          </a:p>
        </p:txBody>
      </p:sp>
      <p:sp>
        <p:nvSpPr>
          <p:cNvPr id="3" name="Rectangle 2"/>
          <p:cNvSpPr>
            <a:spLocks noGrp="1"/>
          </p:cNvSpPr>
          <p:nvPr>
            <p:ph sz="quarter" idx="1"/>
          </p:nvPr>
        </p:nvSpPr>
        <p:spPr>
          <a:xfrm>
            <a:off x="611188" y="2286000"/>
            <a:ext cx="3886200" cy="4383088"/>
          </a:xfrm>
          <a:ln w="19050" cmpd="dbl">
            <a:solidFill>
              <a:schemeClr val="accent2">
                <a:lumMod val="75000"/>
              </a:schemeClr>
            </a:solidFill>
          </a:ln>
        </p:spPr>
        <p:txBody>
          <a:bodyPr>
            <a:normAutofit lnSpcReduction="10000"/>
          </a:bodyPr>
          <a:lstStyle/>
          <a:p>
            <a:pPr marL="320040" indent="-320040" fontAlgn="auto">
              <a:spcAft>
                <a:spcPts val="0"/>
              </a:spcAft>
              <a:buFont typeface="Wingdings" pitchFamily="2" charset="2"/>
              <a:buChar char="Ø"/>
              <a:defRPr/>
            </a:pPr>
            <a:r>
              <a:rPr lang="fr-FR" b="1" dirty="0"/>
              <a:t>analytique </a:t>
            </a:r>
            <a:endParaRPr lang="fr-FR" dirty="0"/>
          </a:p>
          <a:p>
            <a:pPr marL="0" indent="0" fontAlgn="auto">
              <a:spcAft>
                <a:spcPts val="0"/>
              </a:spcAft>
              <a:buFont typeface="Wingdings"/>
              <a:buNone/>
              <a:defRPr/>
            </a:pPr>
            <a:r>
              <a:rPr lang="fr-FR" dirty="0" smtClean="0"/>
              <a:t>Apprendre </a:t>
            </a:r>
            <a:r>
              <a:rPr lang="fr-FR" dirty="0"/>
              <a:t>à décomposer les textes </a:t>
            </a:r>
          </a:p>
          <a:p>
            <a:pPr marL="0" indent="0" fontAlgn="auto">
              <a:spcAft>
                <a:spcPts val="0"/>
              </a:spcAft>
              <a:buFont typeface="Wingdings"/>
              <a:buNone/>
              <a:defRPr/>
            </a:pPr>
            <a:r>
              <a:rPr lang="fr-FR" dirty="0"/>
              <a:t>pour en comprendre le fonctionnement interne : lexique, syntaxe, ponctuation, </a:t>
            </a:r>
          </a:p>
          <a:p>
            <a:pPr marL="320040" indent="-320040" fontAlgn="auto">
              <a:spcAft>
                <a:spcPts val="0"/>
              </a:spcAft>
              <a:buFont typeface="Wingdings" pitchFamily="2" charset="2"/>
              <a:buChar char="Ø"/>
              <a:defRPr/>
            </a:pPr>
            <a:r>
              <a:rPr lang="fr-FR" dirty="0"/>
              <a:t>questionnaires qui obligent à entrer dans le détail du texte</a:t>
            </a:r>
          </a:p>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59338" y="2205038"/>
            <a:ext cx="3886200" cy="4572000"/>
          </a:xfrm>
          <a:ln w="12700" cmpd="dbl">
            <a:solidFill>
              <a:schemeClr val="accent2">
                <a:lumMod val="75000"/>
              </a:schemeClr>
            </a:solidFill>
          </a:ln>
        </p:spPr>
        <p:txBody>
          <a:bodyPr>
            <a:normAutofit lnSpcReduction="10000"/>
          </a:bodyPr>
          <a:lstStyle/>
          <a:p>
            <a:pPr marL="320040" indent="-320040" fontAlgn="auto">
              <a:spcAft>
                <a:spcPts val="0"/>
              </a:spcAft>
              <a:buFont typeface="Wingdings" pitchFamily="2" charset="2"/>
              <a:buChar char="Ø"/>
              <a:defRPr/>
            </a:pPr>
            <a:r>
              <a:rPr lang="fr-FR" b="1" dirty="0"/>
              <a:t>synthétique </a:t>
            </a:r>
          </a:p>
          <a:p>
            <a:pPr marL="0" indent="0" fontAlgn="auto">
              <a:spcAft>
                <a:spcPts val="0"/>
              </a:spcAft>
              <a:buFont typeface="Wingdings"/>
              <a:buNone/>
              <a:defRPr/>
            </a:pPr>
            <a:r>
              <a:rPr lang="fr-FR" dirty="0" smtClean="0"/>
              <a:t>Apprendre à « </a:t>
            </a:r>
            <a:r>
              <a:rPr lang="fr-FR" dirty="0"/>
              <a:t>mettre ensemble » (</a:t>
            </a:r>
            <a:r>
              <a:rPr lang="fr-FR" b="1" dirty="0"/>
              <a:t>com</a:t>
            </a:r>
            <a:r>
              <a:rPr lang="fr-FR" dirty="0"/>
              <a:t>prendre au sens étymologique) ce qui doit être relié</a:t>
            </a:r>
          </a:p>
          <a:p>
            <a:pPr marL="320040" indent="-320040" fontAlgn="auto">
              <a:spcAft>
                <a:spcPts val="0"/>
              </a:spcAft>
              <a:buFont typeface="Wingdings" pitchFamily="2" charset="2"/>
              <a:buChar char="Ø"/>
              <a:defRPr/>
            </a:pPr>
            <a:r>
              <a:rPr lang="fr-FR" dirty="0" smtClean="0"/>
              <a:t>Rappel de texte, résumé, reformulation</a:t>
            </a:r>
            <a:r>
              <a:rPr lang="fr-FR" dirty="0"/>
              <a:t>) </a:t>
            </a:r>
            <a:endParaRPr lang="en-US" dirty="0"/>
          </a:p>
        </p:txBody>
      </p:sp>
      <p:sp>
        <p:nvSpPr>
          <p:cNvPr id="114692" name="ZoneTexte 3"/>
          <p:cNvSpPr txBox="1">
            <a:spLocks noChangeArrowheads="1"/>
          </p:cNvSpPr>
          <p:nvPr/>
        </p:nvSpPr>
        <p:spPr bwMode="auto">
          <a:xfrm>
            <a:off x="2916238" y="1655763"/>
            <a:ext cx="4319587" cy="523875"/>
          </a:xfrm>
          <a:prstGeom prst="rect">
            <a:avLst/>
          </a:prstGeom>
          <a:noFill/>
          <a:ln w="9525">
            <a:noFill/>
            <a:miter lim="800000"/>
            <a:headEnd/>
            <a:tailEnd/>
          </a:ln>
        </p:spPr>
        <p:txBody>
          <a:bodyPr wrap="none">
            <a:spAutoFit/>
          </a:bodyPr>
          <a:lstStyle/>
          <a:p>
            <a:r>
              <a:rPr lang="fr-FR" sz="2800">
                <a:latin typeface="Tw Cen MT" pitchFamily="34" charset="0"/>
              </a:rPr>
              <a:t>Selon un double mouvement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3" name="Rectangle 2"/>
          <p:cNvSpPr>
            <a:spLocks noGrp="1"/>
          </p:cNvSpPr>
          <p:nvPr>
            <p:ph sz="quarter" idx="1"/>
          </p:nvPr>
        </p:nvSpPr>
        <p:spPr>
          <a:xfrm>
            <a:off x="323850" y="1600200"/>
            <a:ext cx="8424863" cy="3989388"/>
          </a:xfrm>
        </p:spPr>
        <p:txBody>
          <a:bodyPr>
            <a:normAutofit fontScale="70000" lnSpcReduction="20000"/>
          </a:bodyPr>
          <a:lstStyle/>
          <a:p>
            <a:pPr marL="320040" indent="-320040" fontAlgn="auto">
              <a:spcAft>
                <a:spcPts val="0"/>
              </a:spcAft>
              <a:buFont typeface="Wingdings" pitchFamily="2" charset="2"/>
              <a:buChar char="Ø"/>
              <a:defRPr/>
            </a:pPr>
            <a:r>
              <a:rPr lang="fr-FR" b="1" dirty="0"/>
              <a:t>Repérer les superstructures textuelles </a:t>
            </a:r>
            <a:r>
              <a:rPr lang="fr-FR" dirty="0"/>
              <a:t>(schéma narratif), les principales caractéristiques d'un texte (documentaire, instrumental, imaginaire…)</a:t>
            </a:r>
          </a:p>
          <a:p>
            <a:pPr marL="320040" indent="-320040" fontAlgn="auto">
              <a:spcAft>
                <a:spcPts val="0"/>
              </a:spcAft>
              <a:buFont typeface="Wingdings"/>
              <a:buChar char=""/>
              <a:defRPr/>
            </a:pPr>
            <a:endParaRPr lang="fr-FR" b="1" dirty="0"/>
          </a:p>
          <a:p>
            <a:pPr marL="320040" indent="-320040" fontAlgn="auto">
              <a:spcAft>
                <a:spcPts val="0"/>
              </a:spcAft>
              <a:buFont typeface="Wingdings" pitchFamily="2" charset="2"/>
              <a:buChar char="Ø"/>
              <a:defRPr/>
            </a:pPr>
            <a:r>
              <a:rPr lang="fr-FR" b="1" dirty="0"/>
              <a:t>Repérer la structure des histoires </a:t>
            </a:r>
            <a:r>
              <a:rPr lang="fr-FR" dirty="0"/>
              <a:t>: organisation temporelle et causale des évènements</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b="1" dirty="0"/>
              <a:t>Répondre à des questions </a:t>
            </a:r>
            <a:r>
              <a:rPr lang="fr-FR" dirty="0"/>
              <a:t>en "qui, comment, où, quand et pourquoi", dont les</a:t>
            </a:r>
          </a:p>
          <a:p>
            <a:pPr marL="0" indent="0" fontAlgn="auto">
              <a:spcAft>
                <a:spcPts val="0"/>
              </a:spcAft>
              <a:buFont typeface="Wingdings"/>
              <a:buNone/>
              <a:defRPr/>
            </a:pPr>
            <a:r>
              <a:rPr lang="fr-FR" dirty="0"/>
              <a:t>réponses sont corrigées immédiatement par le </a:t>
            </a:r>
            <a:r>
              <a:rPr lang="fr-FR" dirty="0" err="1"/>
              <a:t>maître</a:t>
            </a:r>
            <a:r>
              <a:rPr lang="fr-FR" dirty="0"/>
              <a:t>.</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b="1" dirty="0"/>
              <a:t>Se poser des questions </a:t>
            </a:r>
            <a:r>
              <a:rPr lang="fr-FR" dirty="0"/>
              <a:t>: apprendre à se poser des questions en "qui, comment, </a:t>
            </a:r>
            <a:r>
              <a:rPr lang="fr-FR" dirty="0" smtClean="0"/>
              <a:t>où, quand </a:t>
            </a:r>
            <a:r>
              <a:rPr lang="fr-FR" dirty="0"/>
              <a:t>et pourquoi" ; apprendre aussi à anticiper.</a:t>
            </a:r>
          </a:p>
          <a:p>
            <a:pPr marL="0" indent="0" fontAlgn="auto">
              <a:spcAft>
                <a:spcPts val="0"/>
              </a:spcAft>
              <a:buFont typeface="Wingdings"/>
              <a:buNone/>
              <a:defRPr/>
            </a:pP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3" name="Rectangle 2"/>
          <p:cNvSpPr>
            <a:spLocks noGrp="1"/>
          </p:cNvSpPr>
          <p:nvPr>
            <p:ph sz="quarter" idx="1"/>
          </p:nvPr>
        </p:nvSpPr>
        <p:spPr>
          <a:xfrm>
            <a:off x="323850" y="1600200"/>
            <a:ext cx="8424863" cy="3989388"/>
          </a:xfrm>
        </p:spPr>
        <p:txBody>
          <a:bodyPr>
            <a:normAutofit fontScale="77500" lnSpcReduction="20000"/>
          </a:bodyPr>
          <a:lstStyle/>
          <a:p>
            <a:pPr marL="320040" indent="-320040" fontAlgn="auto">
              <a:spcAft>
                <a:spcPts val="0"/>
              </a:spcAft>
              <a:buFont typeface="Wingdings" pitchFamily="2" charset="2"/>
              <a:buChar char="Ø"/>
              <a:defRPr/>
            </a:pPr>
            <a:r>
              <a:rPr lang="fr-FR" b="1" dirty="0"/>
              <a:t>Résumer </a:t>
            </a:r>
            <a:r>
              <a:rPr lang="fr-FR" dirty="0"/>
              <a:t>: identifier les idées principales qui intègrent l'ensemble dans une </a:t>
            </a:r>
            <a:r>
              <a:rPr lang="fr-FR" dirty="0" smtClean="0"/>
              <a:t>structure unitaire </a:t>
            </a:r>
            <a:r>
              <a:rPr lang="fr-FR" dirty="0"/>
              <a:t>et cohérente</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b="1" dirty="0"/>
              <a:t>Travailler, modifier le texte pour faciliter la tâche du lecteur, pour attirer </a:t>
            </a:r>
            <a:r>
              <a:rPr lang="fr-FR" b="1" dirty="0" smtClean="0"/>
              <a:t>son attention</a:t>
            </a:r>
            <a:endParaRPr lang="fr-FR" b="1" dirty="0"/>
          </a:p>
          <a:p>
            <a:pPr marL="640080" lvl="1" indent="-274320" fontAlgn="auto">
              <a:spcAft>
                <a:spcPts val="0"/>
              </a:spcAft>
              <a:buFont typeface="Wingdings" pitchFamily="2" charset="2"/>
              <a:buChar char="Ø"/>
              <a:defRPr/>
            </a:pPr>
            <a:r>
              <a:rPr lang="fr-FR" dirty="0"/>
              <a:t>Produire des titres, des mots clés, des résumés pour faciliter l'intégration en mémoire,</a:t>
            </a:r>
          </a:p>
          <a:p>
            <a:pPr marL="640080" lvl="1" indent="-274320" fontAlgn="auto">
              <a:spcAft>
                <a:spcPts val="0"/>
              </a:spcAft>
              <a:buFont typeface="Wingdings" pitchFamily="2" charset="2"/>
              <a:buChar char="Ø"/>
              <a:defRPr/>
            </a:pPr>
            <a:r>
              <a:rPr lang="fr-FR" dirty="0" smtClean="0"/>
              <a:t>Travailler </a:t>
            </a:r>
            <a:r>
              <a:rPr lang="fr-FR" dirty="0"/>
              <a:t>la typographie pour attirer l'attention du lecteur : gras, illustrations, </a:t>
            </a:r>
            <a:r>
              <a:rPr lang="fr-FR" dirty="0" smtClean="0"/>
              <a:t>schémas, positionnement </a:t>
            </a:r>
            <a:r>
              <a:rPr lang="fr-FR" dirty="0"/>
              <a:t>des éléments, présentation du texte en paragraphe, mots </a:t>
            </a:r>
            <a:r>
              <a:rPr lang="fr-FR" dirty="0" smtClean="0"/>
              <a:t>importants soulignés</a:t>
            </a:r>
            <a:endParaRPr lang="fr-FR" dirty="0"/>
          </a:p>
          <a:p>
            <a:pPr marL="640080" lvl="1" indent="-274320" fontAlgn="auto">
              <a:spcAft>
                <a:spcPts val="0"/>
              </a:spcAft>
              <a:buFont typeface="Wingdings" pitchFamily="2" charset="2"/>
              <a:buChar char="Ø"/>
              <a:defRPr/>
            </a:pPr>
            <a:r>
              <a:rPr lang="fr-FR" dirty="0" smtClean="0"/>
              <a:t>Transcoder : utiliser </a:t>
            </a:r>
            <a:r>
              <a:rPr lang="fr-FR" dirty="0"/>
              <a:t>des organisateurs graphiques ou sémantiques qui permettent de </a:t>
            </a:r>
            <a:r>
              <a:rPr lang="fr-FR" dirty="0" smtClean="0"/>
              <a:t>représenter graphiquement </a:t>
            </a:r>
            <a:r>
              <a:rPr lang="fr-FR" dirty="0"/>
              <a:t>la signification et les relations entre les idées.</a:t>
            </a:r>
          </a:p>
          <a:p>
            <a:pPr marL="0" indent="0" fontAlgn="auto">
              <a:spcAft>
                <a:spcPts val="0"/>
              </a:spcAft>
              <a:buFont typeface="Wingdings"/>
              <a:buNone/>
              <a:defRPr/>
            </a:pP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3" name="Rectangle 2"/>
          <p:cNvSpPr>
            <a:spLocks noGrp="1"/>
          </p:cNvSpPr>
          <p:nvPr>
            <p:ph sz="quarter" idx="1"/>
          </p:nvPr>
        </p:nvSpPr>
        <p:spPr>
          <a:xfrm>
            <a:off x="323850" y="1600200"/>
            <a:ext cx="8424863" cy="3989388"/>
          </a:xfrm>
        </p:spPr>
        <p:txBody>
          <a:bodyPr>
            <a:normAutofit fontScale="92500" lnSpcReduction="20000"/>
          </a:bodyPr>
          <a:lstStyle/>
          <a:p>
            <a:pPr marL="320040" indent="-320040" fontAlgn="auto">
              <a:spcAft>
                <a:spcPts val="0"/>
              </a:spcAft>
              <a:buFont typeface="Wingdings" pitchFamily="2" charset="2"/>
              <a:buChar char="Ø"/>
              <a:defRPr/>
            </a:pPr>
            <a:r>
              <a:rPr lang="fr-FR" b="1" dirty="0" err="1" smtClean="0"/>
              <a:t>Entraîner</a:t>
            </a:r>
            <a:r>
              <a:rPr lang="fr-FR" b="1" dirty="0" smtClean="0"/>
              <a:t> à prendre en compte les marques</a:t>
            </a:r>
            <a:endParaRPr lang="fr-FR" b="1" dirty="0"/>
          </a:p>
          <a:p>
            <a:pPr marL="640080" lvl="1" indent="-274320" fontAlgn="auto">
              <a:spcAft>
                <a:spcPts val="0"/>
              </a:spcAft>
              <a:buFont typeface="Wingdings" pitchFamily="2" charset="2"/>
              <a:buChar char="Ø"/>
              <a:defRPr/>
            </a:pPr>
            <a:r>
              <a:rPr lang="fr-FR" dirty="0"/>
              <a:t>Apprendre à utiliser les connecteurs : tous les termes qui assurent l'organisation d'un texte  - </a:t>
            </a:r>
            <a:endParaRPr lang="fr-FR" dirty="0" smtClean="0"/>
          </a:p>
          <a:p>
            <a:pPr lvl="2" fontAlgn="auto">
              <a:spcAft>
                <a:spcPts val="0"/>
              </a:spcAft>
              <a:buFont typeface="Wingdings" pitchFamily="2" charset="2"/>
              <a:buChar char="Ø"/>
              <a:defRPr/>
            </a:pPr>
            <a:r>
              <a:rPr lang="fr-FR" dirty="0" smtClean="0"/>
              <a:t>  les </a:t>
            </a:r>
            <a:r>
              <a:rPr lang="fr-FR" dirty="0"/>
              <a:t>conjonctions mais, donc, car </a:t>
            </a:r>
          </a:p>
          <a:p>
            <a:pPr marL="1051560" lvl="2" indent="-457200" fontAlgn="auto">
              <a:spcAft>
                <a:spcPts val="0"/>
              </a:spcAft>
              <a:buFont typeface="Wingdings" pitchFamily="2" charset="2"/>
              <a:buChar char="Ø"/>
              <a:defRPr/>
            </a:pPr>
            <a:r>
              <a:rPr lang="fr-FR" dirty="0" smtClean="0"/>
              <a:t>les </a:t>
            </a:r>
            <a:r>
              <a:rPr lang="fr-FR" dirty="0"/>
              <a:t>adverbes alors ensuite … </a:t>
            </a:r>
          </a:p>
          <a:p>
            <a:pPr marL="1051560" lvl="2" indent="-457200" fontAlgn="auto">
              <a:spcAft>
                <a:spcPts val="0"/>
              </a:spcAft>
              <a:buFont typeface="Wingdings" pitchFamily="2" charset="2"/>
              <a:buChar char="Ø"/>
              <a:defRPr/>
            </a:pPr>
            <a:r>
              <a:rPr lang="fr-FR" dirty="0"/>
              <a:t>Les groupes prépositionnels d'une part, d'autre part…)</a:t>
            </a:r>
          </a:p>
          <a:p>
            <a:pPr marL="640080" lvl="1" indent="-274320" fontAlgn="auto">
              <a:spcAft>
                <a:spcPts val="0"/>
              </a:spcAft>
              <a:buFont typeface="Wingdings" pitchFamily="2" charset="2"/>
              <a:buChar char="Ø"/>
              <a:defRPr/>
            </a:pPr>
            <a:endParaRPr lang="fr-FR" dirty="0"/>
          </a:p>
          <a:p>
            <a:pPr marL="640080" lvl="1" indent="-274320" fontAlgn="auto">
              <a:spcAft>
                <a:spcPts val="0"/>
              </a:spcAft>
              <a:buFont typeface="Wingdings" pitchFamily="2" charset="2"/>
              <a:buChar char="Ø"/>
              <a:defRPr/>
            </a:pPr>
            <a:r>
              <a:rPr lang="fr-FR" dirty="0"/>
              <a:t>Un traitement de ces marques linguistiques de cohésion déterminant</a:t>
            </a:r>
          </a:p>
          <a:p>
            <a:pPr marL="640080" lvl="1" indent="-274320" fontAlgn="auto">
              <a:spcAft>
                <a:spcPts val="0"/>
              </a:spcAft>
              <a:buFont typeface="Wingdings" pitchFamily="2" charset="2"/>
              <a:buChar char="Ø"/>
              <a:defRPr/>
            </a:pPr>
            <a:endParaRPr lang="fr-FR" dirty="0"/>
          </a:p>
          <a:p>
            <a:pPr marL="640080" lvl="1" indent="-274320" fontAlgn="auto">
              <a:spcAft>
                <a:spcPts val="0"/>
              </a:spcAft>
              <a:buFont typeface="Wingdings" pitchFamily="2" charset="2"/>
              <a:buChar char="Ø"/>
              <a:defRPr/>
            </a:pPr>
            <a:r>
              <a:rPr lang="fr-FR" dirty="0"/>
              <a:t>Traitement des anaphores pronominales tout aussi déterminant.</a:t>
            </a:r>
          </a:p>
          <a:p>
            <a:pPr marL="0" indent="0" fontAlgn="auto">
              <a:spcAft>
                <a:spcPts val="0"/>
              </a:spcAft>
              <a:buFont typeface="Wingdings"/>
              <a:buNone/>
              <a:defRPr/>
            </a:pP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3" name="Rectangle 2"/>
          <p:cNvSpPr>
            <a:spLocks noGrp="1"/>
          </p:cNvSpPr>
          <p:nvPr>
            <p:ph sz="quarter" idx="1"/>
          </p:nvPr>
        </p:nvSpPr>
        <p:spPr>
          <a:xfrm>
            <a:off x="323850" y="1600200"/>
            <a:ext cx="8424863" cy="3989388"/>
          </a:xfrm>
        </p:spPr>
        <p:txBody>
          <a:bodyPr>
            <a:normAutofit lnSpcReduction="10000"/>
          </a:bodyPr>
          <a:lstStyle/>
          <a:p>
            <a:pPr marL="320040" indent="-320040" fontAlgn="auto">
              <a:spcAft>
                <a:spcPts val="0"/>
              </a:spcAft>
              <a:buFont typeface="Wingdings" pitchFamily="2" charset="2"/>
              <a:buChar char="Ø"/>
              <a:defRPr/>
            </a:pPr>
            <a:r>
              <a:rPr lang="fr-FR" b="1" dirty="0" err="1" smtClean="0"/>
              <a:t>Entraîner</a:t>
            </a:r>
            <a:r>
              <a:rPr lang="fr-FR" b="1" dirty="0" smtClean="0"/>
              <a:t> à prendre en compte les marques</a:t>
            </a:r>
            <a:endParaRPr lang="fr-FR" b="1" dirty="0"/>
          </a:p>
          <a:p>
            <a:pPr marL="320040" indent="-320040" fontAlgn="auto">
              <a:spcAft>
                <a:spcPts val="0"/>
              </a:spcAft>
              <a:buFont typeface="Wingdings" pitchFamily="2" charset="2"/>
              <a:buChar char="Ø"/>
              <a:defRPr/>
            </a:pPr>
            <a:r>
              <a:rPr lang="fr-FR" dirty="0" smtClean="0"/>
              <a:t>Pour cela passer par les </a:t>
            </a:r>
            <a:r>
              <a:rPr lang="fr-FR" dirty="0" err="1" smtClean="0"/>
              <a:t>réécrtiures</a:t>
            </a:r>
            <a:r>
              <a:rPr lang="fr-FR" dirty="0" smtClean="0"/>
              <a:t> :</a:t>
            </a:r>
          </a:p>
          <a:p>
            <a:pPr marL="777240" lvl="1" indent="-457200" fontAlgn="auto">
              <a:spcAft>
                <a:spcPts val="0"/>
              </a:spcAft>
              <a:buFont typeface="Wingdings" pitchFamily="2" charset="2"/>
              <a:buChar char="Ø"/>
              <a:defRPr/>
            </a:pPr>
            <a:r>
              <a:rPr lang="fr-FR" dirty="0" smtClean="0"/>
              <a:t>Texte à trous, avec ou sans la liste des marques effacées</a:t>
            </a:r>
          </a:p>
          <a:p>
            <a:pPr marL="777240" lvl="1" indent="-457200" fontAlgn="auto">
              <a:spcAft>
                <a:spcPts val="0"/>
              </a:spcAft>
              <a:buFont typeface="Wingdings" pitchFamily="2" charset="2"/>
              <a:buChar char="Ø"/>
              <a:defRPr/>
            </a:pPr>
            <a:r>
              <a:rPr lang="fr-FR" dirty="0" smtClean="0"/>
              <a:t>Ecrire un texte à partir des marques d’un autre texte</a:t>
            </a:r>
          </a:p>
          <a:p>
            <a:pPr marL="777240" lvl="1" indent="-457200" fontAlgn="auto">
              <a:spcAft>
                <a:spcPts val="0"/>
              </a:spcAft>
              <a:buFont typeface="Wingdings" pitchFamily="2" charset="2"/>
              <a:buChar char="Ø"/>
              <a:defRPr/>
            </a:pPr>
            <a:r>
              <a:rPr lang="fr-FR" dirty="0" smtClean="0"/>
              <a:t>Faire des hypothèses sur le contenu d’un texte à partir de marques, anaphores</a:t>
            </a:r>
          </a:p>
          <a:p>
            <a:pPr marL="777240" lvl="1" indent="-457200" fontAlgn="auto">
              <a:spcAft>
                <a:spcPts val="0"/>
              </a:spcAft>
              <a:buFont typeface="Wingdings" pitchFamily="2" charset="2"/>
              <a:buChar char="Ø"/>
              <a:defRPr/>
            </a:pPr>
            <a:r>
              <a:rPr lang="fr-FR" dirty="0" smtClean="0"/>
              <a:t>Chercher toutes les façons dans le texte (ou hors du texte) de désigner Blanquette, le loup… : les 1000 et 1 façons de dire : le loup a mangé la chèvre.</a:t>
            </a:r>
          </a:p>
          <a:p>
            <a:pPr marL="0" indent="0" fontAlgn="auto">
              <a:spcAft>
                <a:spcPts val="0"/>
              </a:spcAft>
              <a:buFont typeface="Wingdings"/>
              <a:buNone/>
              <a:defRPr/>
            </a:pPr>
            <a:endParaRPr lang="fr-FR"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124930" name="Rectangle 2"/>
          <p:cNvSpPr>
            <a:spLocks noGrp="1"/>
          </p:cNvSpPr>
          <p:nvPr>
            <p:ph sz="quarter" idx="1"/>
          </p:nvPr>
        </p:nvSpPr>
        <p:spPr>
          <a:xfrm>
            <a:off x="323850" y="1600200"/>
            <a:ext cx="8424863" cy="3989388"/>
          </a:xfrm>
        </p:spPr>
        <p:txBody>
          <a:bodyPr/>
          <a:lstStyle/>
          <a:p>
            <a:pPr>
              <a:buFont typeface="Wingdings" pitchFamily="2" charset="2"/>
              <a:buChar char="Ø"/>
            </a:pPr>
            <a:r>
              <a:rPr lang="fr-FR" b="1" smtClean="0"/>
              <a:t>Apprendre à produire des inférences</a:t>
            </a:r>
          </a:p>
          <a:p>
            <a:endParaRPr lang="fr-FR" b="1" smtClean="0"/>
          </a:p>
          <a:p>
            <a:pPr lvl="1">
              <a:buFont typeface="Wingdings" pitchFamily="2" charset="2"/>
              <a:buChar char="Ø"/>
            </a:pPr>
            <a:r>
              <a:rPr lang="fr-FR" smtClean="0"/>
              <a:t>Apprendre à faire des inférences nécessaires, élaboratives, pragmatiques, logiques.</a:t>
            </a:r>
          </a:p>
          <a:p>
            <a:pPr lvl="1">
              <a:buFont typeface="Wingdings" pitchFamily="2" charset="2"/>
              <a:buChar char="Ø"/>
            </a:pPr>
            <a:endParaRPr lang="fr-FR" smtClean="0"/>
          </a:p>
          <a:p>
            <a:pPr lvl="1">
              <a:buFont typeface="Wingdings" pitchFamily="2" charset="2"/>
              <a:buChar char="Ø"/>
            </a:pPr>
            <a:r>
              <a:rPr lang="fr-FR" smtClean="0"/>
              <a:t>Appui possible sur la bande dessinée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612775" y="228600"/>
            <a:ext cx="8153400" cy="990600"/>
          </a:xfrm>
        </p:spPr>
        <p:txBody>
          <a:bodyPr/>
          <a:lstStyle/>
          <a:p>
            <a:endParaRPr lang="fr-FR" smtClean="0"/>
          </a:p>
        </p:txBody>
      </p:sp>
      <p:pic>
        <p:nvPicPr>
          <p:cNvPr id="21506" name="Picture 4"/>
          <p:cNvPicPr>
            <a:picLocks noGrp="1" noChangeAspect="1" noChangeArrowheads="1"/>
          </p:cNvPicPr>
          <p:nvPr>
            <p:ph idx="1"/>
          </p:nvPr>
        </p:nvPicPr>
        <p:blipFill>
          <a:blip r:embed="rId2"/>
          <a:srcRect/>
          <a:stretch>
            <a:fillRect/>
          </a:stretch>
        </p:blipFill>
        <p:spPr>
          <a:xfrm>
            <a:off x="1908175" y="188913"/>
            <a:ext cx="5160963" cy="6081712"/>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j-marc.muller.pagesperso-orange.fr/tintin_tibet_pl9.JPG"/>
          <p:cNvPicPr>
            <a:picLocks noChangeAspect="1" noChangeArrowheads="1"/>
          </p:cNvPicPr>
          <p:nvPr/>
        </p:nvPicPr>
        <p:blipFill>
          <a:blip r:embed="rId2"/>
          <a:srcRect/>
          <a:stretch>
            <a:fillRect/>
          </a:stretch>
        </p:blipFill>
        <p:spPr bwMode="auto">
          <a:xfrm>
            <a:off x="1116013" y="676275"/>
            <a:ext cx="7018337" cy="2225675"/>
          </a:xfrm>
          <a:prstGeom prst="rect">
            <a:avLst/>
          </a:prstGeom>
          <a:noFill/>
          <a:ln w="9525">
            <a:noFill/>
            <a:miter lim="800000"/>
            <a:headEnd/>
            <a:tailEnd/>
          </a:ln>
        </p:spPr>
      </p:pic>
      <p:pic>
        <p:nvPicPr>
          <p:cNvPr id="126978" name="Picture 4" descr="http://adproject.free.fr/wordpress/wp-content/uploads/2008/08/haddock_tibet.JPG"/>
          <p:cNvPicPr>
            <a:picLocks noChangeAspect="1" noChangeArrowheads="1"/>
          </p:cNvPicPr>
          <p:nvPr/>
        </p:nvPicPr>
        <p:blipFill>
          <a:blip r:embed="rId3"/>
          <a:srcRect/>
          <a:stretch>
            <a:fillRect/>
          </a:stretch>
        </p:blipFill>
        <p:spPr bwMode="auto">
          <a:xfrm>
            <a:off x="1147763" y="3068638"/>
            <a:ext cx="6986587" cy="2981325"/>
          </a:xfrm>
          <a:prstGeom prst="rect">
            <a:avLst/>
          </a:prstGeom>
          <a:noFill/>
          <a:ln w="9525">
            <a:noFill/>
            <a:miter lim="800000"/>
            <a:headEnd/>
            <a:tailEnd/>
          </a:ln>
        </p:spPr>
      </p:pic>
      <p:sp>
        <p:nvSpPr>
          <p:cNvPr id="126979" name="ZoneTexte 5"/>
          <p:cNvSpPr txBox="1">
            <a:spLocks noChangeArrowheads="1"/>
          </p:cNvSpPr>
          <p:nvPr/>
        </p:nvSpPr>
        <p:spPr bwMode="auto">
          <a:xfrm>
            <a:off x="179388" y="1700213"/>
            <a:ext cx="968375" cy="647700"/>
          </a:xfrm>
          <a:prstGeom prst="rect">
            <a:avLst/>
          </a:prstGeom>
          <a:noFill/>
          <a:ln w="9525">
            <a:noFill/>
            <a:miter lim="800000"/>
            <a:headEnd/>
            <a:tailEnd/>
          </a:ln>
        </p:spPr>
        <p:txBody>
          <a:bodyPr>
            <a:spAutoFit/>
          </a:bodyPr>
          <a:lstStyle/>
          <a:p>
            <a:r>
              <a:rPr lang="fr-FR">
                <a:latin typeface="Tw Cen MT" pitchFamily="34" charset="0"/>
              </a:rPr>
              <a:t>Un cas d’ellipse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re 1"/>
          <p:cNvSpPr>
            <a:spLocks noGrp="1"/>
          </p:cNvSpPr>
          <p:nvPr>
            <p:ph type="title"/>
          </p:nvPr>
        </p:nvSpPr>
        <p:spPr>
          <a:xfrm>
            <a:off x="612775" y="228600"/>
            <a:ext cx="8153400" cy="990600"/>
          </a:xfrm>
        </p:spPr>
        <p:txBody>
          <a:bodyPr/>
          <a:lstStyle/>
          <a:p>
            <a:r>
              <a:rPr lang="fr-FR" smtClean="0"/>
              <a:t>Le « calcul mental » des inférences</a:t>
            </a:r>
          </a:p>
        </p:txBody>
      </p:sp>
      <p:sp>
        <p:nvSpPr>
          <p:cNvPr id="128002" name="Espace réservé du contenu 2"/>
          <p:cNvSpPr>
            <a:spLocks noGrp="1"/>
          </p:cNvSpPr>
          <p:nvPr>
            <p:ph sz="quarter" idx="1"/>
          </p:nvPr>
        </p:nvSpPr>
        <p:spPr>
          <a:xfrm>
            <a:off x="612775" y="1600200"/>
            <a:ext cx="8153400" cy="4495800"/>
          </a:xfrm>
        </p:spPr>
        <p:txBody>
          <a:bodyPr/>
          <a:lstStyle/>
          <a:p>
            <a:pPr>
              <a:buFont typeface="Wingdings" pitchFamily="2" charset="2"/>
              <a:buChar char="Ø"/>
            </a:pPr>
            <a:r>
              <a:rPr lang="fr-FR" smtClean="0"/>
              <a:t>Sophie part en vacances rejoindre ses grands-parents.  Elle a pris des médicaments car elle supporte difficilement le décollage.</a:t>
            </a:r>
          </a:p>
          <a:p>
            <a:pPr>
              <a:buFont typeface="Wingdings" pitchFamily="2" charset="2"/>
              <a:buChar char="Ø"/>
            </a:pPr>
            <a:r>
              <a:rPr lang="fr-FR" smtClean="0"/>
              <a:t>Sophie se promène dans la rue, le nez en l’air.  « Aïe !, s’écrie-t-elle tout –à -coup.  « Qui n’a pas jeté cette peau de banane dans une poubelle ! »  « Tout le monde n’est pas écolo comme toi », dit son frère en riant de son malheur.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re 1"/>
          <p:cNvSpPr>
            <a:spLocks noGrp="1"/>
          </p:cNvSpPr>
          <p:nvPr>
            <p:ph type="title"/>
          </p:nvPr>
        </p:nvSpPr>
        <p:spPr>
          <a:xfrm>
            <a:off x="612775" y="228600"/>
            <a:ext cx="8153400" cy="990600"/>
          </a:xfrm>
        </p:spPr>
        <p:txBody>
          <a:bodyPr/>
          <a:lstStyle/>
          <a:p>
            <a:r>
              <a:rPr lang="fr-FR" smtClean="0"/>
              <a:t>Réécriture et inférences</a:t>
            </a:r>
          </a:p>
        </p:txBody>
      </p:sp>
      <p:sp>
        <p:nvSpPr>
          <p:cNvPr id="129026" name="Espace réservé du contenu 2"/>
          <p:cNvSpPr>
            <a:spLocks noGrp="1"/>
          </p:cNvSpPr>
          <p:nvPr>
            <p:ph sz="quarter" idx="1"/>
          </p:nvPr>
        </p:nvSpPr>
        <p:spPr>
          <a:xfrm>
            <a:off x="612775" y="1600200"/>
            <a:ext cx="8153400" cy="4495800"/>
          </a:xfrm>
        </p:spPr>
        <p:txBody>
          <a:bodyPr/>
          <a:lstStyle/>
          <a:p>
            <a:pPr>
              <a:buFont typeface="Wingdings" pitchFamily="2" charset="2"/>
              <a:buChar char="Ø"/>
            </a:pPr>
            <a:r>
              <a:rPr lang="fr-FR" smtClean="0"/>
              <a:t>Pour travailler autour de l’inférence, </a:t>
            </a:r>
          </a:p>
          <a:p>
            <a:pPr lvl="1">
              <a:buFont typeface="Wingdings" pitchFamily="2" charset="2"/>
              <a:buChar char="Ø"/>
            </a:pPr>
            <a:r>
              <a:rPr lang="fr-FR" smtClean="0"/>
              <a:t>des activités d’écriture en demandant aux élèves de réécrire les textes de manière à changer le sujet de l’inférence : le lieu, le personnage, l’objet, la cause etc... </a:t>
            </a:r>
          </a:p>
          <a:p>
            <a:endParaRPr lang="fr-FR" smtClean="0"/>
          </a:p>
          <a:p>
            <a:pPr>
              <a:buFont typeface="Wingdings" pitchFamily="2" charset="2"/>
              <a:buChar char="Ø"/>
            </a:pPr>
            <a:r>
              <a:rPr lang="fr-FR" smtClean="0"/>
              <a:t>Utiliser par exemple les devinettes, l’expression poétique, l’affiche publicitaire comme supports de textes.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title"/>
          </p:nvPr>
        </p:nvSpPr>
        <p:spPr>
          <a:xfrm>
            <a:off x="612775" y="228600"/>
            <a:ext cx="8153400" cy="990600"/>
          </a:xfrm>
        </p:spPr>
        <p:txBody>
          <a:bodyPr/>
          <a:lstStyle/>
          <a:p>
            <a:r>
              <a:rPr lang="fr-FR" sz="2400" b="1" smtClean="0"/>
              <a:t>Jocelyne GIASSON </a:t>
            </a:r>
            <a:r>
              <a:rPr lang="fr-FR" sz="2400" b="1" i="1" smtClean="0"/>
              <a:t>La compréhension en lecture </a:t>
            </a:r>
            <a:r>
              <a:rPr lang="fr-FR" sz="2400" b="1" smtClean="0"/>
              <a:t>De Boeck Gaëtan Morin 1990 – les types d’inférences</a:t>
            </a:r>
            <a:endParaRPr lang="fr-FR" sz="2400" smtClean="0"/>
          </a:p>
        </p:txBody>
      </p:sp>
      <p:sp>
        <p:nvSpPr>
          <p:cNvPr id="4" name="Espace réservé du contenu 2"/>
          <p:cNvSpPr>
            <a:spLocks noGrp="1"/>
          </p:cNvSpPr>
          <p:nvPr>
            <p:ph sz="quarter" idx="1"/>
          </p:nvPr>
        </p:nvSpPr>
        <p:spPr>
          <a:xfrm>
            <a:off x="612775" y="1600200"/>
            <a:ext cx="8153400" cy="4495800"/>
          </a:xfrm>
        </p:spPr>
        <p:txBody>
          <a:bodyPr>
            <a:normAutofit fontScale="55000" lnSpcReduction="20000"/>
          </a:bodyPr>
          <a:lstStyle/>
          <a:p>
            <a:pPr marL="320040" indent="-320040" fontAlgn="auto">
              <a:spcAft>
                <a:spcPts val="0"/>
              </a:spcAft>
              <a:buFont typeface="Wingdings" pitchFamily="2" charset="2"/>
              <a:buChar char="Ø"/>
              <a:defRPr/>
            </a:pPr>
            <a:r>
              <a:rPr lang="fr-FR" b="1" dirty="0" smtClean="0"/>
              <a:t>LIEU</a:t>
            </a:r>
            <a:r>
              <a:rPr lang="fr-FR" dirty="0" smtClean="0"/>
              <a:t> :  Après </a:t>
            </a:r>
            <a:r>
              <a:rPr lang="fr-FR" dirty="0"/>
              <a:t>avoir pris la clé, le garçon nous aida à transporter nos bagages dans la chambre. </a:t>
            </a:r>
          </a:p>
          <a:p>
            <a:pPr marL="320040" indent="-320040" fontAlgn="auto">
              <a:spcAft>
                <a:spcPts val="0"/>
              </a:spcAft>
              <a:buFont typeface="Wingdings" pitchFamily="2" charset="2"/>
              <a:buChar char="Ø"/>
              <a:defRPr/>
            </a:pPr>
            <a:r>
              <a:rPr lang="fr-FR" b="1" dirty="0" smtClean="0"/>
              <a:t>AGENT : </a:t>
            </a:r>
            <a:r>
              <a:rPr lang="fr-FR" dirty="0" smtClean="0"/>
              <a:t>Avec </a:t>
            </a:r>
            <a:r>
              <a:rPr lang="fr-FR" dirty="0"/>
              <a:t>le peigne dans une main et les ciseaux dans l’autre, Paul s’approcha du fauteuil. </a:t>
            </a:r>
          </a:p>
          <a:p>
            <a:pPr marL="320040" indent="-320040" fontAlgn="auto">
              <a:spcAft>
                <a:spcPts val="0"/>
              </a:spcAft>
              <a:buFont typeface="Wingdings" pitchFamily="2" charset="2"/>
              <a:buChar char="Ø"/>
              <a:defRPr/>
            </a:pPr>
            <a:r>
              <a:rPr lang="fr-FR" b="1" dirty="0" smtClean="0"/>
              <a:t>TEMPS : </a:t>
            </a:r>
            <a:r>
              <a:rPr lang="fr-FR" dirty="0" smtClean="0"/>
              <a:t>Quand </a:t>
            </a:r>
            <a:r>
              <a:rPr lang="fr-FR" dirty="0"/>
              <a:t>le lampadaire de la rue s’éteignit brutalement, on ne vit plus rien. </a:t>
            </a:r>
          </a:p>
          <a:p>
            <a:pPr marL="320040" indent="-320040" fontAlgn="auto">
              <a:spcAft>
                <a:spcPts val="0"/>
              </a:spcAft>
              <a:buFont typeface="Wingdings" pitchFamily="2" charset="2"/>
              <a:buChar char="Ø"/>
              <a:defRPr/>
            </a:pPr>
            <a:r>
              <a:rPr lang="fr-FR" b="1" dirty="0" smtClean="0"/>
              <a:t>ACTION : </a:t>
            </a:r>
            <a:r>
              <a:rPr lang="fr-FR" dirty="0" smtClean="0"/>
              <a:t>Jean </a:t>
            </a:r>
            <a:r>
              <a:rPr lang="fr-FR" dirty="0"/>
              <a:t>met sa serviette, prend sa fourchette et son couteau et attend. </a:t>
            </a:r>
          </a:p>
          <a:p>
            <a:pPr marL="320040" indent="-320040" fontAlgn="auto">
              <a:spcAft>
                <a:spcPts val="0"/>
              </a:spcAft>
              <a:buFont typeface="Wingdings" pitchFamily="2" charset="2"/>
              <a:buChar char="Ø"/>
              <a:defRPr/>
            </a:pPr>
            <a:r>
              <a:rPr lang="fr-FR" b="1" dirty="0" smtClean="0"/>
              <a:t>INSTRUMENT : </a:t>
            </a:r>
            <a:r>
              <a:rPr lang="fr-FR" dirty="0" smtClean="0"/>
              <a:t>Le </a:t>
            </a:r>
            <a:r>
              <a:rPr lang="fr-FR" dirty="0"/>
              <a:t>docteur Martin me dit d’ouvrir la bouche et y enfonça un drôle d’instrument qui tournait vite et faisait un bruit insupportable. </a:t>
            </a:r>
          </a:p>
          <a:p>
            <a:pPr marL="320040" indent="-320040" fontAlgn="auto">
              <a:spcAft>
                <a:spcPts val="0"/>
              </a:spcAft>
              <a:buFont typeface="Wingdings" pitchFamily="2" charset="2"/>
              <a:buChar char="Ø"/>
              <a:defRPr/>
            </a:pPr>
            <a:r>
              <a:rPr lang="fr-FR" b="1" dirty="0" smtClean="0"/>
              <a:t>CATEGORIE : </a:t>
            </a:r>
            <a:r>
              <a:rPr lang="fr-FR" dirty="0" smtClean="0"/>
              <a:t>La </a:t>
            </a:r>
            <a:r>
              <a:rPr lang="fr-FR" dirty="0"/>
              <a:t>Rover et la 205 étaient déjà dans le garage , la Honda encore à l’extérieur. </a:t>
            </a:r>
          </a:p>
          <a:p>
            <a:pPr marL="320040" indent="-320040" fontAlgn="auto">
              <a:spcAft>
                <a:spcPts val="0"/>
              </a:spcAft>
              <a:buFont typeface="Wingdings" pitchFamily="2" charset="2"/>
              <a:buChar char="Ø"/>
              <a:defRPr/>
            </a:pPr>
            <a:r>
              <a:rPr lang="fr-FR" b="1" dirty="0" smtClean="0"/>
              <a:t>OBJET : </a:t>
            </a:r>
            <a:r>
              <a:rPr lang="fr-FR" dirty="0" smtClean="0"/>
              <a:t>Le </a:t>
            </a:r>
            <a:r>
              <a:rPr lang="fr-FR" dirty="0"/>
              <a:t>monstre </a:t>
            </a:r>
            <a:r>
              <a:rPr lang="fr-FR" dirty="0" smtClean="0"/>
              <a:t>rouge, </a:t>
            </a:r>
            <a:r>
              <a:rPr lang="fr-FR" dirty="0"/>
              <a:t>avec ses 18 roues et sa longue remorque, s’engagea lentement sur l’autoroute. </a:t>
            </a:r>
          </a:p>
          <a:p>
            <a:pPr marL="320040" indent="-320040" fontAlgn="auto">
              <a:spcAft>
                <a:spcPts val="0"/>
              </a:spcAft>
              <a:buFont typeface="Wingdings" pitchFamily="2" charset="2"/>
              <a:buChar char="Ø"/>
              <a:defRPr/>
            </a:pPr>
            <a:r>
              <a:rPr lang="fr-FR" b="1" dirty="0" smtClean="0"/>
              <a:t>CAUSE-EFFET : </a:t>
            </a:r>
            <a:r>
              <a:rPr lang="fr-FR" dirty="0" smtClean="0"/>
              <a:t>Le </a:t>
            </a:r>
            <a:r>
              <a:rPr lang="fr-FR" dirty="0"/>
              <a:t>matin, nous avons vu que plusieurs arbres étaient déracinés et que d’autres avaient perdu leurs branches. </a:t>
            </a:r>
          </a:p>
          <a:p>
            <a:pPr marL="320040" indent="-320040" fontAlgn="auto">
              <a:spcAft>
                <a:spcPts val="0"/>
              </a:spcAft>
              <a:buFont typeface="Wingdings" pitchFamily="2" charset="2"/>
              <a:buChar char="Ø"/>
              <a:defRPr/>
            </a:pPr>
            <a:r>
              <a:rPr lang="fr-FR" b="1" dirty="0"/>
              <a:t>PROBLEME </a:t>
            </a:r>
            <a:r>
              <a:rPr lang="fr-FR" b="1" dirty="0" smtClean="0"/>
              <a:t>– SOLUTION : </a:t>
            </a:r>
            <a:r>
              <a:rPr lang="fr-FR" dirty="0" smtClean="0"/>
              <a:t>Pierre </a:t>
            </a:r>
            <a:r>
              <a:rPr lang="fr-FR" dirty="0"/>
              <a:t>avait le côté de la figure tout enflé et sa dent le faisait terriblement souffrir. </a:t>
            </a:r>
          </a:p>
          <a:p>
            <a:pPr marL="320040" indent="-320040" fontAlgn="auto">
              <a:spcAft>
                <a:spcPts val="0"/>
              </a:spcAft>
              <a:buFont typeface="Wingdings" pitchFamily="2" charset="2"/>
              <a:buChar char="Ø"/>
              <a:defRPr/>
            </a:pPr>
            <a:r>
              <a:rPr lang="fr-FR" b="1" dirty="0"/>
              <a:t>SENTIMENT </a:t>
            </a:r>
            <a:r>
              <a:rPr lang="fr-FR" b="1" dirty="0" smtClean="0"/>
              <a:t>– ATTITUDE : </a:t>
            </a:r>
            <a:r>
              <a:rPr lang="fr-FR" dirty="0" smtClean="0"/>
              <a:t>Pendant </a:t>
            </a:r>
            <a:r>
              <a:rPr lang="fr-FR" dirty="0"/>
              <a:t>que Pierre montait dans le car pour partir en colonie de vacances, il vit sa mère lui sourire avec des larmes dans les yeux.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Grp="1"/>
          </p:cNvSpPr>
          <p:nvPr>
            <p:ph type="title"/>
          </p:nvPr>
        </p:nvSpPr>
        <p:spPr>
          <a:xfrm>
            <a:off x="612775" y="228600"/>
            <a:ext cx="8153400" cy="990600"/>
          </a:xfrm>
        </p:spPr>
        <p:txBody>
          <a:bodyPr/>
          <a:lstStyle/>
          <a:p>
            <a:r>
              <a:rPr lang="fr-FR" sz="3200" smtClean="0"/>
              <a:t>Des activités didactiques qui font consensus </a:t>
            </a:r>
          </a:p>
        </p:txBody>
      </p:sp>
      <p:sp>
        <p:nvSpPr>
          <p:cNvPr id="3" name="Rectangle 2"/>
          <p:cNvSpPr>
            <a:spLocks noGrp="1"/>
          </p:cNvSpPr>
          <p:nvPr>
            <p:ph sz="quarter" idx="1"/>
          </p:nvPr>
        </p:nvSpPr>
        <p:spPr>
          <a:xfrm>
            <a:off x="323850" y="1600200"/>
            <a:ext cx="8424863" cy="3989388"/>
          </a:xfrm>
        </p:spPr>
        <p:txBody>
          <a:bodyPr>
            <a:normAutofit fontScale="62500" lnSpcReduction="20000"/>
          </a:bodyPr>
          <a:lstStyle/>
          <a:p>
            <a:pPr marL="320040" indent="-320040" fontAlgn="auto">
              <a:spcAft>
                <a:spcPts val="0"/>
              </a:spcAft>
              <a:buFont typeface="Wingdings" pitchFamily="2" charset="2"/>
              <a:buChar char="Ø"/>
              <a:defRPr/>
            </a:pPr>
            <a:r>
              <a:rPr lang="fr-FR" b="1" dirty="0"/>
              <a:t>Apprendre à se représenter la situation décrite par le texte</a:t>
            </a:r>
          </a:p>
          <a:p>
            <a:pPr marL="640080" lvl="1" indent="-274320" fontAlgn="auto">
              <a:spcAft>
                <a:spcPts val="0"/>
              </a:spcAft>
              <a:buFont typeface="Wingdings" pitchFamily="2" charset="2"/>
              <a:buChar char="Ø"/>
              <a:defRPr/>
            </a:pPr>
            <a:r>
              <a:rPr lang="fr-FR" dirty="0"/>
              <a:t>Travail d'intégration du texte en faisant appel à l'imagerie et à la verbalisation</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b="1" dirty="0" err="1"/>
              <a:t>Entraînement</a:t>
            </a:r>
            <a:r>
              <a:rPr lang="fr-FR" b="1" dirty="0"/>
              <a:t> à la gestion de la compréhension</a:t>
            </a:r>
          </a:p>
          <a:p>
            <a:pPr marL="640080" lvl="1" indent="-274320" fontAlgn="auto">
              <a:spcAft>
                <a:spcPts val="0"/>
              </a:spcAft>
              <a:buFont typeface="Wingdings" pitchFamily="2" charset="2"/>
              <a:buChar char="Ø"/>
              <a:defRPr/>
            </a:pPr>
            <a:r>
              <a:rPr lang="fr-FR" dirty="0" err="1"/>
              <a:t>Entraînement</a:t>
            </a:r>
            <a:r>
              <a:rPr lang="fr-FR" dirty="0"/>
              <a:t> à être actif sur le texte, sur sa compréhension, à avoir une </a:t>
            </a:r>
            <a:r>
              <a:rPr lang="fr-FR" dirty="0" smtClean="0"/>
              <a:t>attitude réflexive</a:t>
            </a:r>
            <a:r>
              <a:rPr lang="fr-FR" dirty="0"/>
              <a:t>.</a:t>
            </a:r>
          </a:p>
          <a:p>
            <a:pPr marL="640080" lvl="1" indent="-274320" fontAlgn="auto">
              <a:spcAft>
                <a:spcPts val="0"/>
              </a:spcAft>
              <a:buFont typeface="Wingdings" pitchFamily="2" charset="2"/>
              <a:buChar char="Ø"/>
              <a:defRPr/>
            </a:pPr>
            <a:r>
              <a:rPr lang="fr-FR" dirty="0"/>
              <a:t>Etude des processus que les enfants mettent en œuvre au cours de la lecture. </a:t>
            </a:r>
          </a:p>
          <a:p>
            <a:pPr marL="640080" lvl="1" indent="-274320" fontAlgn="auto">
              <a:spcAft>
                <a:spcPts val="0"/>
              </a:spcAft>
              <a:buFont typeface="Wingdings" pitchFamily="2" charset="2"/>
              <a:buChar char="Ø"/>
              <a:defRPr/>
            </a:pPr>
            <a:r>
              <a:rPr lang="fr-FR" dirty="0"/>
              <a:t>Observer, évaluer, mesurer le temps de lecture. </a:t>
            </a:r>
          </a:p>
          <a:p>
            <a:pPr marL="320040" indent="-320040" fontAlgn="auto">
              <a:spcAft>
                <a:spcPts val="0"/>
              </a:spcAft>
              <a:buFont typeface="Wingdings"/>
              <a:buChar char=""/>
              <a:defRPr/>
            </a:pPr>
            <a:endParaRPr lang="fr-FR" b="1" dirty="0"/>
          </a:p>
          <a:p>
            <a:pPr marL="320040" indent="-320040" fontAlgn="auto">
              <a:spcAft>
                <a:spcPts val="0"/>
              </a:spcAft>
              <a:buFont typeface="Wingdings" pitchFamily="2" charset="2"/>
              <a:buChar char="Ø"/>
              <a:defRPr/>
            </a:pPr>
            <a:r>
              <a:rPr lang="fr-FR" b="1" dirty="0" smtClean="0"/>
              <a:t>Enseignement </a:t>
            </a:r>
            <a:r>
              <a:rPr lang="fr-FR" b="1" dirty="0"/>
              <a:t>de stratégies multiples </a:t>
            </a:r>
            <a:r>
              <a:rPr lang="fr-FR" dirty="0"/>
              <a:t>: dans une interaction </a:t>
            </a:r>
            <a:r>
              <a:rPr lang="fr-FR" dirty="0" err="1"/>
              <a:t>maître</a:t>
            </a:r>
            <a:r>
              <a:rPr lang="fr-FR" dirty="0"/>
              <a:t>-élève</a:t>
            </a:r>
            <a:r>
              <a:rPr lang="fr-FR" dirty="0" smtClean="0"/>
              <a:t>.</a:t>
            </a:r>
            <a:r>
              <a:rPr lang="fr-FR" b="1" dirty="0"/>
              <a:t> </a:t>
            </a:r>
            <a:endParaRPr lang="fr-FR" b="1" dirty="0" smtClean="0"/>
          </a:p>
          <a:p>
            <a:pPr marL="640080" lvl="1" indent="-274320" fontAlgn="auto">
              <a:spcAft>
                <a:spcPts val="0"/>
              </a:spcAft>
              <a:buFont typeface="Wingdings" pitchFamily="2" charset="2"/>
              <a:buChar char="Ø"/>
              <a:defRPr/>
            </a:pPr>
            <a:r>
              <a:rPr lang="fr-FR" dirty="0" smtClean="0"/>
              <a:t>Lire </a:t>
            </a:r>
            <a:r>
              <a:rPr lang="fr-FR" dirty="0"/>
              <a:t>une BD</a:t>
            </a:r>
          </a:p>
          <a:p>
            <a:pPr marL="640080" lvl="1" indent="-274320" fontAlgn="auto">
              <a:spcAft>
                <a:spcPts val="0"/>
              </a:spcAft>
              <a:buFont typeface="Wingdings" pitchFamily="2" charset="2"/>
              <a:buChar char="Ø"/>
              <a:defRPr/>
            </a:pPr>
            <a:r>
              <a:rPr lang="fr-FR" dirty="0"/>
              <a:t>Lire un énoncé de problèmes</a:t>
            </a:r>
          </a:p>
          <a:p>
            <a:pPr marL="640080" lvl="1" indent="-274320" fontAlgn="auto">
              <a:spcAft>
                <a:spcPts val="0"/>
              </a:spcAft>
              <a:buFont typeface="Wingdings" pitchFamily="2" charset="2"/>
              <a:buChar char="Ø"/>
              <a:defRPr/>
            </a:pPr>
            <a:r>
              <a:rPr lang="fr-FR" dirty="0"/>
              <a:t>Lire une définition de dictionnaire</a:t>
            </a:r>
          </a:p>
          <a:p>
            <a:pPr marL="640080" lvl="1" indent="-274320" fontAlgn="auto">
              <a:spcAft>
                <a:spcPts val="0"/>
              </a:spcAft>
              <a:buFont typeface="Wingdings" pitchFamily="2" charset="2"/>
              <a:buChar char="Ø"/>
              <a:defRPr/>
            </a:pPr>
            <a:r>
              <a:rPr lang="fr-FR" dirty="0"/>
              <a:t>Lire le journal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p:cNvSpPr>
          <p:nvPr>
            <p:ph type="title"/>
          </p:nvPr>
        </p:nvSpPr>
        <p:spPr>
          <a:xfrm>
            <a:off x="612775" y="228600"/>
            <a:ext cx="8153400" cy="990600"/>
          </a:xfrm>
        </p:spPr>
        <p:txBody>
          <a:bodyPr/>
          <a:lstStyle/>
          <a:p>
            <a:r>
              <a:rPr lang="fr-FR" sz="3200" smtClean="0"/>
              <a:t>Deux apprentissages spécifiques</a:t>
            </a:r>
          </a:p>
        </p:txBody>
      </p:sp>
      <p:sp>
        <p:nvSpPr>
          <p:cNvPr id="3" name="Rectangle 2"/>
          <p:cNvSpPr>
            <a:spLocks noGrp="1"/>
          </p:cNvSpPr>
          <p:nvPr>
            <p:ph sz="quarter" idx="1"/>
          </p:nvPr>
        </p:nvSpPr>
        <p:spPr>
          <a:xfrm>
            <a:off x="323850" y="1600200"/>
            <a:ext cx="8424863" cy="4708525"/>
          </a:xfrm>
        </p:spPr>
        <p:txBody>
          <a:bodyPr>
            <a:normAutofit fontScale="62500" lnSpcReduction="20000"/>
          </a:bodyPr>
          <a:lstStyle/>
          <a:p>
            <a:pPr marL="0" indent="0" fontAlgn="auto">
              <a:spcAft>
                <a:spcPts val="0"/>
              </a:spcAft>
              <a:buFont typeface="Wingdings"/>
              <a:buNone/>
              <a:defRPr/>
            </a:pPr>
            <a:r>
              <a:rPr lang="fr-FR" dirty="0"/>
              <a:t>Apprendre aux élèves à questionner les </a:t>
            </a:r>
            <a:r>
              <a:rPr lang="fr-FR" dirty="0" smtClean="0"/>
              <a:t>textes (</a:t>
            </a:r>
            <a:r>
              <a:rPr lang="fr-FR" dirty="0" err="1" smtClean="0"/>
              <a:t>Cèbe</a:t>
            </a:r>
            <a:r>
              <a:rPr lang="fr-FR" dirty="0" smtClean="0"/>
              <a:t> – </a:t>
            </a:r>
            <a:r>
              <a:rPr lang="fr-FR" dirty="0" err="1" smtClean="0"/>
              <a:t>Goigoux</a:t>
            </a:r>
            <a:r>
              <a:rPr lang="fr-FR" dirty="0" smtClean="0"/>
              <a:t>)</a:t>
            </a:r>
            <a:endParaRPr lang="fr-FR" dirty="0"/>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Arguments psychologiques :</a:t>
            </a:r>
          </a:p>
          <a:p>
            <a:pPr marL="640080" lvl="1" indent="-274320" fontAlgn="auto">
              <a:spcAft>
                <a:spcPts val="0"/>
              </a:spcAft>
              <a:buFont typeface="Wingdings" pitchFamily="2" charset="2"/>
              <a:buChar char="Ø"/>
              <a:defRPr/>
            </a:pPr>
            <a:r>
              <a:rPr lang="fr-FR" dirty="0"/>
              <a:t>Les questionnaires peuvent être des tâches aidant à mieux comprendre les textes.</a:t>
            </a:r>
          </a:p>
          <a:p>
            <a:pPr marL="640080" lvl="1" indent="-274320" fontAlgn="auto">
              <a:spcAft>
                <a:spcPts val="0"/>
              </a:spcAft>
              <a:buFont typeface="Wingdings" pitchFamily="2" charset="2"/>
              <a:buChar char="Ø"/>
              <a:defRPr/>
            </a:pPr>
            <a:r>
              <a:rPr lang="fr-FR" dirty="0"/>
              <a:t>Attitude souvent passive d’élèves qui attendent le questionnaire</a:t>
            </a:r>
          </a:p>
          <a:p>
            <a:pPr marL="640080" lvl="1" indent="-274320" fontAlgn="auto">
              <a:spcAft>
                <a:spcPts val="0"/>
              </a:spcAft>
              <a:buFont typeface="Wingdings" pitchFamily="2" charset="2"/>
              <a:buChar char="Ø"/>
              <a:defRPr/>
            </a:pPr>
            <a:r>
              <a:rPr lang="fr-FR" dirty="0"/>
              <a:t>Une première lecture souvent thématique : de quoi ça parle ? Et pas une construction problématique :Qu’est ce que ça veut dire, raconte, explique ? quel est le problème ?</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Mise en œuvre de procédures rudimentaire : identification d’un mot clef dans une question, prise d’indice minimale (complément de lieu, majuscules..) en lien avec des activités fréquentes du CP… non dépassées</a:t>
            </a:r>
          </a:p>
          <a:p>
            <a:pPr marL="320040" indent="-320040" fontAlgn="auto">
              <a:spcAft>
                <a:spcPts val="0"/>
              </a:spcAft>
              <a:buFont typeface="Wingdings" pitchFamily="2" charset="2"/>
              <a:buChar char="Ø"/>
              <a:defRPr/>
            </a:pPr>
            <a:r>
              <a:rPr lang="fr-FR" dirty="0"/>
              <a:t>Faibles compétences de scripteur : tendance à privilégier des questions auxquelles il soit facile de répondre</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Dès lors : échec de nombreux élèves à répondre à des questions </a:t>
            </a:r>
            <a:r>
              <a:rPr lang="fr-FR" dirty="0" err="1"/>
              <a:t>inférentielles</a:t>
            </a:r>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p:cNvSpPr>
          <p:nvPr>
            <p:ph type="title"/>
          </p:nvPr>
        </p:nvSpPr>
        <p:spPr>
          <a:xfrm>
            <a:off x="612775" y="228600"/>
            <a:ext cx="8153400" cy="990600"/>
          </a:xfrm>
        </p:spPr>
        <p:txBody>
          <a:bodyPr/>
          <a:lstStyle/>
          <a:p>
            <a:r>
              <a:rPr lang="fr-FR" sz="3200" smtClean="0"/>
              <a:t>Deux apprentissages spécifiques</a:t>
            </a:r>
          </a:p>
        </p:txBody>
      </p:sp>
      <p:sp>
        <p:nvSpPr>
          <p:cNvPr id="3" name="Rectangle 2"/>
          <p:cNvSpPr>
            <a:spLocks noGrp="1"/>
          </p:cNvSpPr>
          <p:nvPr>
            <p:ph sz="quarter" idx="1"/>
          </p:nvPr>
        </p:nvSpPr>
        <p:spPr>
          <a:xfrm>
            <a:off x="323850" y="1600200"/>
            <a:ext cx="8424863" cy="4708525"/>
          </a:xfrm>
        </p:spPr>
        <p:txBody>
          <a:bodyPr>
            <a:normAutofit fontScale="62500" lnSpcReduction="20000"/>
          </a:bodyPr>
          <a:lstStyle/>
          <a:p>
            <a:pPr marL="0" indent="0" fontAlgn="auto">
              <a:spcAft>
                <a:spcPts val="0"/>
              </a:spcAft>
              <a:buFont typeface="Wingdings"/>
              <a:buNone/>
              <a:defRPr/>
            </a:pPr>
            <a:r>
              <a:rPr lang="fr-FR" dirty="0" smtClean="0"/>
              <a:t>INETOP</a:t>
            </a:r>
            <a:r>
              <a:rPr lang="fr-FR" dirty="0"/>
              <a:t>, Institut National d’Étude du Travail et d’Orientation Professionnelle. </a:t>
            </a:r>
          </a:p>
          <a:p>
            <a:pPr marL="0" indent="0" fontAlgn="auto">
              <a:spcAft>
                <a:spcPts val="0"/>
              </a:spcAft>
              <a:buFont typeface="Wingdings"/>
              <a:buNone/>
              <a:defRPr/>
            </a:pPr>
            <a:r>
              <a:rPr lang="fr-FR" dirty="0"/>
              <a:t>Test de lecture silencieuse étalonné à plusieurs reprises et auprès de milliers d’élèves par cet institut : </a:t>
            </a:r>
            <a:r>
              <a:rPr lang="fr-FR" i="1" dirty="0"/>
              <a:t>cf. </a:t>
            </a:r>
            <a:r>
              <a:rPr lang="fr-FR" dirty="0" err="1"/>
              <a:t>Pelnard-Considere</a:t>
            </a:r>
            <a:r>
              <a:rPr lang="fr-FR" dirty="0"/>
              <a:t>, 1981; </a:t>
            </a:r>
            <a:r>
              <a:rPr lang="fr-FR" dirty="0" err="1"/>
              <a:t>Aubret</a:t>
            </a:r>
            <a:r>
              <a:rPr lang="fr-FR" dirty="0"/>
              <a:t> et Blanchard, 1991.</a:t>
            </a:r>
          </a:p>
          <a:p>
            <a:pPr marL="320040" indent="-320040" fontAlgn="auto">
              <a:spcAft>
                <a:spcPts val="0"/>
              </a:spcAft>
              <a:buFont typeface="Wingdings"/>
              <a:buChar char=""/>
              <a:defRPr/>
            </a:pPr>
            <a:endParaRPr lang="fr-FR" dirty="0"/>
          </a:p>
          <a:p>
            <a:pPr marL="0" indent="0" fontAlgn="auto">
              <a:spcAft>
                <a:spcPts val="0"/>
              </a:spcAft>
              <a:buFont typeface="Wingdings"/>
              <a:buNone/>
              <a:defRPr/>
            </a:pPr>
            <a:r>
              <a:rPr lang="fr-FR" i="1" dirty="0"/>
              <a:t>Ce matin, nous avons accueilli dans la classe, pour la première fois, un camarade italien. </a:t>
            </a:r>
            <a:r>
              <a:rPr lang="fr-FR" i="1" dirty="0">
                <a:solidFill>
                  <a:srgbClr val="FF0000"/>
                </a:solidFill>
              </a:rPr>
              <a:t>F</a:t>
            </a:r>
            <a:r>
              <a:rPr lang="fr-FR" i="1" dirty="0"/>
              <a:t>rançois l’a fait </a:t>
            </a:r>
            <a:r>
              <a:rPr lang="fr-FR" i="1" dirty="0" err="1"/>
              <a:t>asseoir</a:t>
            </a:r>
            <a:r>
              <a:rPr lang="fr-FR" i="1" dirty="0"/>
              <a:t> à côté de lui et lui a demandé son nom. Avec une petite courbette qui nous a tous fait rire, le nouveau a dit, souriant à toute la classe : </a:t>
            </a:r>
            <a:r>
              <a:rPr lang="fr-FR" i="1" dirty="0">
                <a:solidFill>
                  <a:schemeClr val="tx2"/>
                </a:solidFill>
              </a:rPr>
              <a:t>« Angelo ». </a:t>
            </a:r>
            <a:r>
              <a:rPr lang="fr-FR" i="1" dirty="0"/>
              <a:t>Il </a:t>
            </a:r>
            <a:r>
              <a:rPr lang="fr-FR" i="1" dirty="0" err="1"/>
              <a:t>connaît</a:t>
            </a:r>
            <a:r>
              <a:rPr lang="fr-FR" i="1" dirty="0"/>
              <a:t> mal notre langue car il n’est en France que </a:t>
            </a:r>
            <a:r>
              <a:rPr lang="fr-FR" i="1" dirty="0">
                <a:solidFill>
                  <a:srgbClr val="FF0000"/>
                </a:solidFill>
              </a:rPr>
              <a:t>depuis</a:t>
            </a:r>
            <a:r>
              <a:rPr lang="fr-FR" i="1" dirty="0"/>
              <a:t> </a:t>
            </a:r>
            <a:r>
              <a:rPr lang="fr-FR" i="1" dirty="0">
                <a:solidFill>
                  <a:schemeClr val="tx2"/>
                </a:solidFill>
              </a:rPr>
              <a:t>une semaine</a:t>
            </a:r>
            <a:r>
              <a:rPr lang="fr-FR" i="1" dirty="0"/>
              <a:t>. Il comprend les explications du </a:t>
            </a:r>
            <a:r>
              <a:rPr lang="fr-FR" i="1" dirty="0" err="1"/>
              <a:t>maître</a:t>
            </a:r>
            <a:r>
              <a:rPr lang="fr-FR" i="1" dirty="0"/>
              <a:t> et peut parfois faire les problèmes, mais il est incapable de suivre la dictée. Il semble avoir très </a:t>
            </a:r>
            <a:r>
              <a:rPr lang="fr-FR" i="1" dirty="0">
                <a:solidFill>
                  <a:srgbClr val="FF0000"/>
                </a:solidFill>
              </a:rPr>
              <a:t>bon</a:t>
            </a:r>
            <a:r>
              <a:rPr lang="fr-FR" i="1" dirty="0"/>
              <a:t> </a:t>
            </a:r>
            <a:r>
              <a:rPr lang="fr-FR" i="1" dirty="0">
                <a:solidFill>
                  <a:schemeClr val="tx2"/>
                </a:solidFill>
              </a:rPr>
              <a:t>caractère</a:t>
            </a:r>
            <a:r>
              <a:rPr lang="fr-FR" i="1" dirty="0"/>
              <a:t> et rit avec nous de </a:t>
            </a:r>
            <a:r>
              <a:rPr lang="fr-FR" i="1" dirty="0">
                <a:solidFill>
                  <a:srgbClr val="FF0000"/>
                </a:solidFill>
              </a:rPr>
              <a:t>bon</a:t>
            </a:r>
            <a:r>
              <a:rPr lang="fr-FR" i="1" dirty="0"/>
              <a:t> </a:t>
            </a:r>
            <a:r>
              <a:rPr lang="fr-FR" i="1" dirty="0">
                <a:solidFill>
                  <a:schemeClr val="accent1"/>
                </a:solidFill>
              </a:rPr>
              <a:t>cœur</a:t>
            </a:r>
            <a:r>
              <a:rPr lang="fr-FR" i="1" dirty="0"/>
              <a:t> des fautes </a:t>
            </a:r>
            <a:r>
              <a:rPr lang="fr-FR" i="1" dirty="0" smtClean="0"/>
              <a:t>qu’il fait </a:t>
            </a:r>
            <a:r>
              <a:rPr lang="fr-FR" i="1" dirty="0"/>
              <a:t>en parlant. Il chante très bien et nous a promis de nous apporter demain les photos de son pays dont il a décoré sa chambre.</a:t>
            </a:r>
          </a:p>
          <a:p>
            <a:pPr marL="320040" indent="-320040" fontAlgn="auto">
              <a:spcAft>
                <a:spcPts val="0"/>
              </a:spcAft>
              <a:buFont typeface="Wingdings"/>
              <a:buChar char=""/>
              <a:defRPr/>
            </a:pPr>
            <a:endParaRPr lang="fr-FR" i="1" dirty="0"/>
          </a:p>
          <a:p>
            <a:pPr marL="320040" indent="-320040" fontAlgn="auto">
              <a:spcAft>
                <a:spcPts val="0"/>
              </a:spcAft>
              <a:buFont typeface="Wingdings" pitchFamily="2" charset="2"/>
              <a:buChar char="Ø"/>
              <a:defRPr/>
            </a:pPr>
            <a:r>
              <a:rPr lang="fr-FR" dirty="0"/>
              <a:t>1. Comment s’appelle le nouveau camarade ? </a:t>
            </a:r>
            <a:r>
              <a:rPr lang="fr-FR" i="1" dirty="0"/>
              <a:t>Il s’appelle </a:t>
            </a:r>
            <a:r>
              <a:rPr lang="fr-FR" i="1" dirty="0">
                <a:solidFill>
                  <a:srgbClr val="FF0000"/>
                </a:solidFill>
              </a:rPr>
              <a:t>F</a:t>
            </a:r>
            <a:r>
              <a:rPr lang="fr-FR" i="1" dirty="0">
                <a:solidFill>
                  <a:schemeClr val="tx2"/>
                </a:solidFill>
              </a:rPr>
              <a:t>rançois</a:t>
            </a:r>
          </a:p>
          <a:p>
            <a:pPr marL="320040" indent="-320040" fontAlgn="auto">
              <a:spcAft>
                <a:spcPts val="0"/>
              </a:spcAft>
              <a:buFont typeface="Wingdings" pitchFamily="2" charset="2"/>
              <a:buChar char="Ø"/>
              <a:defRPr/>
            </a:pPr>
            <a:r>
              <a:rPr lang="fr-FR" dirty="0"/>
              <a:t>2. Depuis quand </a:t>
            </a:r>
            <a:r>
              <a:rPr lang="fr-FR" dirty="0" err="1"/>
              <a:t>suit-il</a:t>
            </a:r>
            <a:r>
              <a:rPr lang="fr-FR" dirty="0"/>
              <a:t> cette classe ? </a:t>
            </a:r>
            <a:r>
              <a:rPr lang="fr-FR" i="1" dirty="0">
                <a:solidFill>
                  <a:srgbClr val="FF0000"/>
                </a:solidFill>
              </a:rPr>
              <a:t>Depuis</a:t>
            </a:r>
            <a:r>
              <a:rPr lang="fr-FR" i="1" dirty="0"/>
              <a:t> </a:t>
            </a:r>
            <a:r>
              <a:rPr lang="fr-FR" i="1" dirty="0">
                <a:solidFill>
                  <a:schemeClr val="accent1"/>
                </a:solidFill>
              </a:rPr>
              <a:t>une semaine</a:t>
            </a:r>
          </a:p>
          <a:p>
            <a:pPr marL="320040" indent="-320040" fontAlgn="auto">
              <a:spcAft>
                <a:spcPts val="0"/>
              </a:spcAft>
              <a:buFont typeface="Wingdings" pitchFamily="2" charset="2"/>
              <a:buChar char="Ø"/>
              <a:defRPr/>
            </a:pPr>
            <a:r>
              <a:rPr lang="fr-FR" dirty="0"/>
              <a:t>3. Quel est l’exercice le plus difficile pour lui en classe ? </a:t>
            </a:r>
            <a:r>
              <a:rPr lang="fr-FR" i="1" dirty="0"/>
              <a:t>C’est </a:t>
            </a:r>
            <a:r>
              <a:rPr lang="fr-FR" i="1" dirty="0">
                <a:solidFill>
                  <a:schemeClr val="accent1"/>
                </a:solidFill>
              </a:rPr>
              <a:t>les problèmes</a:t>
            </a:r>
          </a:p>
          <a:p>
            <a:pPr marL="320040" indent="-320040" fontAlgn="auto">
              <a:spcAft>
                <a:spcPts val="0"/>
              </a:spcAft>
              <a:buFont typeface="Wingdings" pitchFamily="2" charset="2"/>
              <a:buChar char="Ø"/>
              <a:defRPr/>
            </a:pPr>
            <a:r>
              <a:rPr lang="fr-FR" dirty="0"/>
              <a:t>4. En quoi est-il très bon ? Il est très </a:t>
            </a:r>
            <a:r>
              <a:rPr lang="fr-FR" dirty="0">
                <a:solidFill>
                  <a:srgbClr val="FF0000"/>
                </a:solidFill>
              </a:rPr>
              <a:t>bon</a:t>
            </a:r>
            <a:r>
              <a:rPr lang="fr-FR" dirty="0"/>
              <a:t> en </a:t>
            </a:r>
            <a:r>
              <a:rPr lang="fr-FR" dirty="0">
                <a:solidFill>
                  <a:schemeClr val="accent1"/>
                </a:solidFill>
              </a:rPr>
              <a:t>caractère</a:t>
            </a:r>
            <a:r>
              <a:rPr lang="fr-FR" dirty="0"/>
              <a:t> (ou </a:t>
            </a:r>
            <a:r>
              <a:rPr lang="fr-FR" dirty="0">
                <a:solidFill>
                  <a:schemeClr val="accent1"/>
                </a:solidFill>
              </a:rPr>
              <a:t>cœur</a:t>
            </a:r>
            <a:r>
              <a:rPr lang="fr-FR"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p:cNvSpPr>
          <p:nvPr>
            <p:ph type="title"/>
          </p:nvPr>
        </p:nvSpPr>
        <p:spPr>
          <a:xfrm>
            <a:off x="612775" y="228600"/>
            <a:ext cx="8153400" cy="990600"/>
          </a:xfrm>
        </p:spPr>
        <p:txBody>
          <a:bodyPr/>
          <a:lstStyle/>
          <a:p>
            <a:r>
              <a:rPr lang="fr-FR" sz="3200" smtClean="0"/>
              <a:t>Deux apprentissages spécifiques</a:t>
            </a:r>
          </a:p>
        </p:txBody>
      </p:sp>
      <p:sp>
        <p:nvSpPr>
          <p:cNvPr id="3" name="Rectangle 2"/>
          <p:cNvSpPr>
            <a:spLocks noGrp="1"/>
          </p:cNvSpPr>
          <p:nvPr>
            <p:ph sz="quarter" idx="1"/>
          </p:nvPr>
        </p:nvSpPr>
        <p:spPr>
          <a:xfrm>
            <a:off x="323850" y="1600200"/>
            <a:ext cx="8424863" cy="4708525"/>
          </a:xfrm>
        </p:spPr>
        <p:txBody>
          <a:bodyPr>
            <a:normAutofit fontScale="62500" lnSpcReduction="20000"/>
          </a:bodyPr>
          <a:lstStyle/>
          <a:p>
            <a:pPr marL="320040" indent="-320040" fontAlgn="auto">
              <a:spcAft>
                <a:spcPts val="0"/>
              </a:spcAft>
              <a:buFont typeface="Wingdings" pitchFamily="2" charset="2"/>
              <a:buChar char="Ø"/>
              <a:defRPr/>
            </a:pPr>
            <a:r>
              <a:rPr lang="fr-FR" dirty="0"/>
              <a:t>Résoudre un questionnaire : des difficultés ne se réduisant pas à la compréhension</a:t>
            </a:r>
          </a:p>
          <a:p>
            <a:pPr marL="640080" lvl="1" indent="-274320" fontAlgn="auto">
              <a:spcAft>
                <a:spcPts val="0"/>
              </a:spcAft>
              <a:buFont typeface="Wingdings" pitchFamily="2" charset="2"/>
              <a:buChar char="Ø"/>
              <a:defRPr/>
            </a:pPr>
            <a:r>
              <a:rPr lang="fr-FR" dirty="0"/>
              <a:t>Or fréquent usage des questionnaires dans les pratiques… pour évaluer les compétences en compréhension et en qualité de lecture des élèves</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Beaucoup de temps passé à répondre…  (ou à la correction collective), mais peu de temps passé à apprendre à répondre</a:t>
            </a:r>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Nécessité donc de mettre en œuvre un enseignement qui </a:t>
            </a:r>
          </a:p>
          <a:p>
            <a:pPr marL="285750" indent="-285750" fontAlgn="auto">
              <a:spcAft>
                <a:spcPts val="0"/>
              </a:spcAft>
              <a:buFontTx/>
              <a:buChar char="-"/>
              <a:defRPr/>
            </a:pPr>
            <a:r>
              <a:rPr lang="fr-FR" dirty="0"/>
              <a:t>Apprenne aux élèves à construire les compétences permettant de traiter stratégiquement ces questionnaires</a:t>
            </a:r>
          </a:p>
          <a:p>
            <a:pPr marL="285750" indent="-285750" fontAlgn="auto">
              <a:spcAft>
                <a:spcPts val="0"/>
              </a:spcAft>
              <a:buFontTx/>
              <a:buChar char="-"/>
              <a:defRPr/>
            </a:pPr>
            <a:r>
              <a:rPr lang="fr-FR" dirty="0"/>
              <a:t>Les amène à comprendre qu’il s’agit d’améliorer sa lecture, et pas seulement de l’évaluer</a:t>
            </a:r>
          </a:p>
          <a:p>
            <a:pPr marL="285750" indent="-285750" fontAlgn="auto">
              <a:spcAft>
                <a:spcPts val="0"/>
              </a:spcAft>
              <a:buFontTx/>
              <a:buChar char="-"/>
              <a:defRPr/>
            </a:pPr>
            <a:endParaRPr lang="fr-FR" dirty="0"/>
          </a:p>
          <a:p>
            <a:pPr marL="320040" indent="-320040" fontAlgn="auto">
              <a:spcAft>
                <a:spcPts val="0"/>
              </a:spcAft>
              <a:buFont typeface="Wingdings" pitchFamily="2" charset="2"/>
              <a:buChar char="Ø"/>
              <a:defRPr/>
            </a:pPr>
            <a:r>
              <a:rPr lang="fr-FR" dirty="0"/>
              <a:t>Nécessité de distinguer les compétences permettant de comprendre de celles qui permettent de traiter un questionnaire</a:t>
            </a:r>
          </a:p>
          <a:p>
            <a:pPr marL="320040" indent="-320040" fontAlgn="auto">
              <a:spcAft>
                <a:spcPts val="0"/>
              </a:spcAft>
              <a:buFont typeface="Wingdings" pitchFamily="2" charset="2"/>
              <a:buChar char="Ø"/>
              <a:defRPr/>
            </a:pP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re 1"/>
          <p:cNvSpPr>
            <a:spLocks noGrp="1"/>
          </p:cNvSpPr>
          <p:nvPr>
            <p:ph type="title"/>
          </p:nvPr>
        </p:nvSpPr>
        <p:spPr>
          <a:xfrm>
            <a:off x="612775" y="228600"/>
            <a:ext cx="8153400" cy="990600"/>
          </a:xfrm>
        </p:spPr>
        <p:txBody>
          <a:bodyPr/>
          <a:lstStyle/>
          <a:p>
            <a:r>
              <a:rPr lang="fr-FR" smtClean="0"/>
              <a:t>Des étapes pour cet apprentissage</a:t>
            </a:r>
          </a:p>
        </p:txBody>
      </p:sp>
      <p:sp>
        <p:nvSpPr>
          <p:cNvPr id="139266" name="Espace réservé du contenu 2"/>
          <p:cNvSpPr>
            <a:spLocks noGrp="1"/>
          </p:cNvSpPr>
          <p:nvPr>
            <p:ph sz="quarter" idx="1"/>
          </p:nvPr>
        </p:nvSpPr>
        <p:spPr>
          <a:xfrm>
            <a:off x="612775" y="1600200"/>
            <a:ext cx="8153400" cy="4495800"/>
          </a:xfrm>
        </p:spPr>
        <p:txBody>
          <a:bodyPr/>
          <a:lstStyle/>
          <a:p>
            <a:pPr>
              <a:buFont typeface="Wingdings" pitchFamily="2" charset="2"/>
              <a:buChar char="Ø"/>
            </a:pPr>
            <a:r>
              <a:rPr lang="fr-FR" smtClean="0"/>
              <a:t>Travailler à partir de questionnaires et de réponses.</a:t>
            </a:r>
          </a:p>
          <a:p>
            <a:pPr>
              <a:buFont typeface="Wingdings" pitchFamily="2" charset="2"/>
              <a:buChar char="Ø"/>
            </a:pPr>
            <a:r>
              <a:rPr lang="fr-FR" smtClean="0"/>
              <a:t>Découvrir les stratégies : souligner, repérer…</a:t>
            </a:r>
          </a:p>
          <a:p>
            <a:pPr>
              <a:buFont typeface="Wingdings" pitchFamily="2" charset="2"/>
              <a:buChar char="Ø"/>
            </a:pPr>
            <a:r>
              <a:rPr lang="fr-FR" smtClean="0"/>
              <a:t>Classer les types de questions : portant sur l’explicite, sur différentes types d’implicite (la réponse est dans le texte, dans ma tête, nécessite de réfléchir..)</a:t>
            </a:r>
          </a:p>
          <a:p>
            <a:pPr>
              <a:buFont typeface="Wingdings" pitchFamily="2" charset="2"/>
              <a:buChar char="Ø"/>
            </a:pPr>
            <a:r>
              <a:rPr lang="fr-FR" smtClean="0"/>
              <a:t>Fabriquer des questionnaires avec différents types de questions</a:t>
            </a:r>
          </a:p>
          <a:p>
            <a:endParaRPr lang="fr-FR" smtClean="0"/>
          </a:p>
          <a:p>
            <a:endParaRPr lang="fr-FR"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Grp="1"/>
          </p:cNvSpPr>
          <p:nvPr>
            <p:ph type="title"/>
          </p:nvPr>
        </p:nvSpPr>
        <p:spPr>
          <a:xfrm>
            <a:off x="612775" y="228600"/>
            <a:ext cx="8153400" cy="990600"/>
          </a:xfrm>
        </p:spPr>
        <p:txBody>
          <a:bodyPr/>
          <a:lstStyle/>
          <a:p>
            <a:r>
              <a:rPr lang="fr-FR" sz="3200" smtClean="0"/>
              <a:t>Deux apprentissages spécifiques</a:t>
            </a:r>
          </a:p>
        </p:txBody>
      </p:sp>
      <p:sp>
        <p:nvSpPr>
          <p:cNvPr id="3" name="Rectangle 2"/>
          <p:cNvSpPr>
            <a:spLocks noGrp="1"/>
          </p:cNvSpPr>
          <p:nvPr>
            <p:ph sz="quarter" idx="1"/>
          </p:nvPr>
        </p:nvSpPr>
        <p:spPr>
          <a:xfrm>
            <a:off x="323850" y="1600200"/>
            <a:ext cx="8424863" cy="3700463"/>
          </a:xfrm>
        </p:spPr>
        <p:txBody>
          <a:bodyPr>
            <a:normAutofit lnSpcReduction="10000"/>
          </a:bodyPr>
          <a:lstStyle/>
          <a:p>
            <a:pPr marL="0" indent="0" fontAlgn="auto">
              <a:spcAft>
                <a:spcPts val="0"/>
              </a:spcAft>
              <a:buFont typeface="Wingdings"/>
              <a:buNone/>
              <a:defRPr/>
            </a:pPr>
            <a:r>
              <a:rPr lang="fr-FR" dirty="0"/>
              <a:t>Apprendre aux élèves </a:t>
            </a:r>
            <a:r>
              <a:rPr lang="fr-FR" dirty="0" smtClean="0"/>
              <a:t>résumer les textes (</a:t>
            </a:r>
            <a:r>
              <a:rPr lang="fr-FR" dirty="0" err="1" smtClean="0"/>
              <a:t>Cèbe</a:t>
            </a:r>
            <a:r>
              <a:rPr lang="fr-FR" dirty="0" smtClean="0"/>
              <a:t> – </a:t>
            </a:r>
            <a:r>
              <a:rPr lang="fr-FR" dirty="0" err="1" smtClean="0"/>
              <a:t>Goigoux</a:t>
            </a:r>
            <a:r>
              <a:rPr lang="fr-FR" dirty="0" smtClean="0"/>
              <a:t>)</a:t>
            </a:r>
            <a:endParaRPr lang="fr-FR" dirty="0"/>
          </a:p>
          <a:p>
            <a:pPr marL="320040" indent="-320040" fontAlgn="auto">
              <a:spcAft>
                <a:spcPts val="0"/>
              </a:spcAft>
              <a:buFont typeface="Wingdings"/>
              <a:buChar char=""/>
              <a:defRPr/>
            </a:pPr>
            <a:endParaRPr lang="fr-FR" dirty="0"/>
          </a:p>
          <a:p>
            <a:pPr marL="320040" indent="-320040" fontAlgn="auto">
              <a:spcAft>
                <a:spcPts val="0"/>
              </a:spcAft>
              <a:buFont typeface="Wingdings" pitchFamily="2" charset="2"/>
              <a:buChar char="Ø"/>
              <a:defRPr/>
            </a:pPr>
            <a:r>
              <a:rPr lang="fr-FR" dirty="0"/>
              <a:t>Construire le concept de résumé</a:t>
            </a:r>
          </a:p>
          <a:p>
            <a:pPr marL="320040" indent="-320040" fontAlgn="auto">
              <a:spcAft>
                <a:spcPts val="0"/>
              </a:spcAft>
              <a:buFont typeface="Wingdings" pitchFamily="2" charset="2"/>
              <a:buChar char="Ø"/>
              <a:defRPr/>
            </a:pPr>
            <a:r>
              <a:rPr lang="fr-FR" dirty="0"/>
              <a:t>Savoir élaborer les critères d’identification du résumé</a:t>
            </a:r>
          </a:p>
          <a:p>
            <a:pPr marL="777240" lvl="1" indent="-457200" fontAlgn="auto">
              <a:spcAft>
                <a:spcPts val="0"/>
              </a:spcAft>
              <a:buFont typeface="Wingdings" pitchFamily="2" charset="2"/>
              <a:buChar char="Ø"/>
              <a:defRPr/>
            </a:pPr>
            <a:r>
              <a:rPr lang="fr-FR" dirty="0"/>
              <a:t>Équivalence informative</a:t>
            </a:r>
          </a:p>
          <a:p>
            <a:pPr marL="777240" lvl="1" indent="-457200" fontAlgn="auto">
              <a:spcAft>
                <a:spcPts val="0"/>
              </a:spcAft>
              <a:buFont typeface="Wingdings" pitchFamily="2" charset="2"/>
              <a:buChar char="Ø"/>
              <a:defRPr/>
            </a:pPr>
            <a:r>
              <a:rPr lang="fr-FR" dirty="0"/>
              <a:t>Économie de moyen</a:t>
            </a:r>
          </a:p>
          <a:p>
            <a:pPr marL="777240" lvl="1" indent="-457200" fontAlgn="auto">
              <a:spcAft>
                <a:spcPts val="0"/>
              </a:spcAft>
              <a:buFont typeface="Wingdings" pitchFamily="2" charset="2"/>
              <a:buChar char="Ø"/>
              <a:defRPr/>
            </a:pPr>
            <a:r>
              <a:rPr lang="fr-FR" dirty="0"/>
              <a:t>Adaptation à une nouvelle situation de communication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612775" y="228600"/>
            <a:ext cx="8153400" cy="990600"/>
          </a:xfrm>
        </p:spPr>
        <p:txBody>
          <a:bodyPr/>
          <a:lstStyle/>
          <a:p>
            <a:endParaRPr lang="fr-FR" smtClean="0"/>
          </a:p>
        </p:txBody>
      </p:sp>
      <p:pic>
        <p:nvPicPr>
          <p:cNvPr id="22530" name="Picture 2"/>
          <p:cNvPicPr>
            <a:picLocks noGrp="1" noChangeAspect="1" noChangeArrowheads="1"/>
          </p:cNvPicPr>
          <p:nvPr>
            <p:ph idx="1"/>
          </p:nvPr>
        </p:nvPicPr>
        <p:blipFill>
          <a:blip r:embed="rId2"/>
          <a:srcRect/>
          <a:stretch>
            <a:fillRect/>
          </a:stretch>
        </p:blipFill>
        <p:spPr>
          <a:xfrm>
            <a:off x="755650" y="476250"/>
            <a:ext cx="7880350" cy="5903913"/>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re 1"/>
          <p:cNvSpPr>
            <a:spLocks noGrp="1"/>
          </p:cNvSpPr>
          <p:nvPr>
            <p:ph type="title"/>
          </p:nvPr>
        </p:nvSpPr>
        <p:spPr>
          <a:xfrm>
            <a:off x="612775" y="228600"/>
            <a:ext cx="8153400" cy="990600"/>
          </a:xfrm>
        </p:spPr>
        <p:txBody>
          <a:bodyPr/>
          <a:lstStyle/>
          <a:p>
            <a:r>
              <a:rPr lang="fr-FR" smtClean="0"/>
              <a:t>Des étapes pour cet apprentissage</a:t>
            </a:r>
          </a:p>
        </p:txBody>
      </p:sp>
      <p:sp>
        <p:nvSpPr>
          <p:cNvPr id="142338" name="Espace réservé du contenu 2"/>
          <p:cNvSpPr>
            <a:spLocks noGrp="1"/>
          </p:cNvSpPr>
          <p:nvPr>
            <p:ph sz="quarter" idx="1"/>
          </p:nvPr>
        </p:nvSpPr>
        <p:spPr>
          <a:xfrm>
            <a:off x="612775" y="1600200"/>
            <a:ext cx="8153400" cy="4495800"/>
          </a:xfrm>
        </p:spPr>
        <p:txBody>
          <a:bodyPr/>
          <a:lstStyle/>
          <a:p>
            <a:pPr>
              <a:buFont typeface="Wingdings" pitchFamily="2" charset="2"/>
              <a:buChar char="Ø"/>
            </a:pPr>
            <a:r>
              <a:rPr lang="fr-FR" smtClean="0"/>
              <a:t>Travailler à partir de résumés et de textes.</a:t>
            </a:r>
          </a:p>
          <a:p>
            <a:pPr>
              <a:buFont typeface="Wingdings" pitchFamily="2" charset="2"/>
              <a:buChar char="Ø"/>
            </a:pPr>
            <a:r>
              <a:rPr lang="fr-FR" smtClean="0"/>
              <a:t>Découvrir les stratégies : souligner, repérer, reformuler…</a:t>
            </a:r>
          </a:p>
          <a:p>
            <a:pPr>
              <a:buFont typeface="Wingdings" pitchFamily="2" charset="2"/>
              <a:buChar char="Ø"/>
            </a:pPr>
            <a:r>
              <a:rPr lang="fr-FR" smtClean="0"/>
              <a:t>Classer les résumés selon leur valeur (fidélité, longueur, pertinence…)</a:t>
            </a:r>
          </a:p>
          <a:p>
            <a:pPr>
              <a:buFont typeface="Wingdings" pitchFamily="2" charset="2"/>
              <a:buChar char="Ø"/>
            </a:pPr>
            <a:r>
              <a:rPr lang="fr-FR" smtClean="0"/>
              <a:t>Fabriquer des résumés avec différents types de textes (y compris les leçons à apprendre)</a:t>
            </a:r>
          </a:p>
          <a:p>
            <a:endParaRPr lang="fr-FR" smtClean="0"/>
          </a:p>
          <a:p>
            <a:endParaRPr lang="fr-FR"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Grp="1"/>
          </p:cNvSpPr>
          <p:nvPr>
            <p:ph type="title"/>
          </p:nvPr>
        </p:nvSpPr>
        <p:spPr/>
        <p:txBody>
          <a:bodyPr/>
          <a:lstStyle/>
          <a:p>
            <a:r>
              <a:rPr lang="en-US" smtClean="0"/>
              <a:t>Petite bibliographie</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dirty="0" smtClean="0"/>
              <a:t>Jocelyne </a:t>
            </a:r>
            <a:r>
              <a:rPr lang="en-US" dirty="0" err="1" smtClean="0"/>
              <a:t>Giasson</a:t>
            </a:r>
            <a:endParaRPr lang="en-US" dirty="0" smtClean="0"/>
          </a:p>
          <a:p>
            <a:pPr marL="640080" lvl="1" indent="-274320" fontAlgn="auto">
              <a:spcAft>
                <a:spcPts val="0"/>
              </a:spcAft>
              <a:buFont typeface="Wingdings" pitchFamily="2" charset="2"/>
              <a:buChar char="Ø"/>
              <a:defRPr/>
            </a:pPr>
            <a:r>
              <a:rPr lang="en-US" dirty="0" smtClean="0"/>
              <a:t>La lecture </a:t>
            </a:r>
            <a:r>
              <a:rPr lang="en-US" dirty="0" err="1" smtClean="0"/>
              <a:t>Apprentissages</a:t>
            </a:r>
            <a:r>
              <a:rPr lang="en-US" dirty="0" smtClean="0"/>
              <a:t> et </a:t>
            </a:r>
            <a:r>
              <a:rPr lang="en-US" dirty="0" err="1" smtClean="0"/>
              <a:t>difficultés</a:t>
            </a:r>
            <a:endParaRPr lang="en-US" dirty="0" smtClean="0"/>
          </a:p>
          <a:p>
            <a:pPr marL="640080" lvl="1" indent="-274320" fontAlgn="auto">
              <a:spcAft>
                <a:spcPts val="0"/>
              </a:spcAft>
              <a:buFont typeface="Wingdings" pitchFamily="2" charset="2"/>
              <a:buChar char="Ø"/>
              <a:defRPr/>
            </a:pPr>
            <a:r>
              <a:rPr lang="en-US" dirty="0" smtClean="0"/>
              <a:t>La lecture</a:t>
            </a:r>
            <a:br>
              <a:rPr lang="en-US" dirty="0" smtClean="0"/>
            </a:br>
            <a:r>
              <a:rPr lang="en-US" dirty="0" smtClean="0"/>
              <a:t>De la </a:t>
            </a:r>
            <a:r>
              <a:rPr lang="en-US" dirty="0" err="1" smtClean="0"/>
              <a:t>théorie</a:t>
            </a:r>
            <a:r>
              <a:rPr lang="en-US" dirty="0" smtClean="0"/>
              <a:t> à la </a:t>
            </a:r>
            <a:r>
              <a:rPr lang="en-US" dirty="0" err="1" smtClean="0"/>
              <a:t>pratique</a:t>
            </a:r>
            <a:endParaRPr lang="en-US" dirty="0" smtClean="0"/>
          </a:p>
          <a:p>
            <a:pPr marL="320040" indent="-320040" fontAlgn="auto">
              <a:spcAft>
                <a:spcPts val="0"/>
              </a:spcAft>
              <a:buFont typeface="Wingdings"/>
              <a:buChar char=""/>
              <a:defRPr/>
            </a:pPr>
            <a:endParaRPr lang="en-US" dirty="0"/>
          </a:p>
        </p:txBody>
      </p:sp>
      <p:pic>
        <p:nvPicPr>
          <p:cNvPr id="143364" name="Picture 2" descr="La lecture - Apprentissage et difficultés"/>
          <p:cNvPicPr>
            <a:picLocks noChangeAspect="1" noChangeArrowheads="1"/>
          </p:cNvPicPr>
          <p:nvPr/>
        </p:nvPicPr>
        <p:blipFill>
          <a:blip r:embed="rId3"/>
          <a:srcRect/>
          <a:stretch>
            <a:fillRect/>
          </a:stretch>
        </p:blipFill>
        <p:spPr bwMode="auto">
          <a:xfrm>
            <a:off x="874713" y="2060575"/>
            <a:ext cx="3048000" cy="39147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Grp="1"/>
          </p:cNvSpPr>
          <p:nvPr>
            <p:ph type="title"/>
          </p:nvPr>
        </p:nvSpPr>
        <p:spPr/>
        <p:txBody>
          <a:bodyPr/>
          <a:lstStyle/>
          <a:p>
            <a:r>
              <a:rPr lang="en-US" smtClean="0"/>
              <a:t>Petite bibliographie</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dirty="0" smtClean="0"/>
              <a:t>Catherine </a:t>
            </a:r>
            <a:r>
              <a:rPr lang="en-US" dirty="0" err="1" smtClean="0"/>
              <a:t>Tauveron</a:t>
            </a:r>
            <a:endParaRPr lang="en-US" dirty="0" smtClean="0"/>
          </a:p>
          <a:p>
            <a:pPr marL="640080" lvl="1" indent="-274320" fontAlgn="auto">
              <a:spcAft>
                <a:spcPts val="0"/>
              </a:spcAft>
              <a:buFont typeface="Wingdings" pitchFamily="2" charset="2"/>
              <a:buChar char="Ø"/>
              <a:defRPr/>
            </a:pPr>
            <a:r>
              <a:rPr lang="en-US" dirty="0" smtClean="0"/>
              <a:t>Lire la </a:t>
            </a:r>
            <a:r>
              <a:rPr lang="en-US" dirty="0" err="1" smtClean="0"/>
              <a:t>littérature</a:t>
            </a:r>
            <a:r>
              <a:rPr lang="en-US" dirty="0" smtClean="0"/>
              <a:t> à </a:t>
            </a:r>
            <a:r>
              <a:rPr lang="en-US" dirty="0" err="1" smtClean="0"/>
              <a:t>l’école</a:t>
            </a:r>
            <a:r>
              <a:rPr lang="en-US" dirty="0" smtClean="0"/>
              <a:t/>
            </a:r>
            <a:br>
              <a:rPr lang="en-US" dirty="0" smtClean="0"/>
            </a:br>
            <a:r>
              <a:rPr lang="en-US" dirty="0" err="1" smtClean="0"/>
              <a:t>Pourquoi</a:t>
            </a:r>
            <a:r>
              <a:rPr lang="en-US" dirty="0" smtClean="0"/>
              <a:t> et comment </a:t>
            </a:r>
            <a:r>
              <a:rPr lang="en-US" dirty="0" err="1" smtClean="0"/>
              <a:t>conduire</a:t>
            </a:r>
            <a:r>
              <a:rPr lang="en-US" dirty="0" smtClean="0"/>
              <a:t> </a:t>
            </a:r>
            <a:r>
              <a:rPr lang="en-US" dirty="0" err="1" smtClean="0"/>
              <a:t>cet</a:t>
            </a:r>
            <a:r>
              <a:rPr lang="en-US" dirty="0" smtClean="0"/>
              <a:t> </a:t>
            </a:r>
            <a:r>
              <a:rPr lang="en-US" dirty="0" err="1" smtClean="0"/>
              <a:t>apprentissage</a:t>
            </a:r>
            <a:r>
              <a:rPr lang="en-US" dirty="0" smtClean="0"/>
              <a:t> </a:t>
            </a:r>
            <a:r>
              <a:rPr lang="en-US" dirty="0" err="1" smtClean="0"/>
              <a:t>spécifique</a:t>
            </a:r>
            <a:r>
              <a:rPr lang="en-US" dirty="0" smtClean="0"/>
              <a:t> ?</a:t>
            </a:r>
          </a:p>
          <a:p>
            <a:pPr marL="320040" indent="-320040" fontAlgn="auto">
              <a:spcAft>
                <a:spcPts val="0"/>
              </a:spcAft>
              <a:buFont typeface="Wingdings"/>
              <a:buChar char=""/>
              <a:defRPr/>
            </a:pPr>
            <a:endParaRPr lang="en-US" dirty="0"/>
          </a:p>
        </p:txBody>
      </p:sp>
      <p:pic>
        <p:nvPicPr>
          <p:cNvPr id="145412" name="Picture 2" descr="http://images.gibertjoseph.com/media/catalog/product/cache/1/image/9df78eab33525d08d6e5fb8d27136e95/i/315/9782218736315_1_75.jpg"/>
          <p:cNvPicPr>
            <a:picLocks noChangeAspect="1" noChangeArrowheads="1"/>
          </p:cNvPicPr>
          <p:nvPr/>
        </p:nvPicPr>
        <p:blipFill>
          <a:blip r:embed="rId3"/>
          <a:srcRect/>
          <a:stretch>
            <a:fillRect/>
          </a:stretch>
        </p:blipFill>
        <p:spPr bwMode="auto">
          <a:xfrm>
            <a:off x="1258888" y="2133600"/>
            <a:ext cx="2381250" cy="36195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Grp="1"/>
          </p:cNvSpPr>
          <p:nvPr>
            <p:ph type="title"/>
          </p:nvPr>
        </p:nvSpPr>
        <p:spPr/>
        <p:txBody>
          <a:bodyPr/>
          <a:lstStyle/>
          <a:p>
            <a:r>
              <a:rPr lang="en-US" smtClean="0"/>
              <a:t>Petite bibliographie</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dirty="0" smtClean="0"/>
              <a:t>François </a:t>
            </a:r>
            <a:r>
              <a:rPr lang="en-US" dirty="0" err="1" smtClean="0"/>
              <a:t>Quet</a:t>
            </a:r>
            <a:r>
              <a:rPr lang="en-US" dirty="0" smtClean="0"/>
              <a:t>, Daniel Beltrami</a:t>
            </a:r>
          </a:p>
          <a:p>
            <a:pPr marL="640080" lvl="1" indent="-274320" fontAlgn="auto">
              <a:spcAft>
                <a:spcPts val="0"/>
              </a:spcAft>
              <a:buFont typeface="Wingdings" pitchFamily="2" charset="2"/>
              <a:buChar char="Ø"/>
              <a:defRPr/>
            </a:pPr>
            <a:r>
              <a:rPr lang="en-US" dirty="0" smtClean="0"/>
              <a:t>Lectures pour le cycle 3</a:t>
            </a:r>
            <a:br>
              <a:rPr lang="en-US" dirty="0" smtClean="0"/>
            </a:br>
            <a:r>
              <a:rPr lang="en-US" dirty="0" err="1" smtClean="0"/>
              <a:t>Enseigner</a:t>
            </a:r>
            <a:r>
              <a:rPr lang="en-US" dirty="0" smtClean="0"/>
              <a:t> la </a:t>
            </a:r>
            <a:r>
              <a:rPr lang="en-US" dirty="0" err="1" smtClean="0"/>
              <a:t>compréhension</a:t>
            </a:r>
            <a:r>
              <a:rPr lang="en-US" dirty="0" smtClean="0"/>
              <a:t> par le </a:t>
            </a:r>
            <a:r>
              <a:rPr lang="en-US" dirty="0" err="1" smtClean="0"/>
              <a:t>débat</a:t>
            </a:r>
            <a:r>
              <a:rPr lang="en-US" dirty="0" smtClean="0"/>
              <a:t> </a:t>
            </a:r>
            <a:r>
              <a:rPr lang="en-US" dirty="0" err="1" smtClean="0"/>
              <a:t>interprétatif</a:t>
            </a:r>
            <a:endParaRPr lang="en-US" dirty="0" smtClean="0"/>
          </a:p>
          <a:p>
            <a:pPr marL="320040" indent="-320040" fontAlgn="auto">
              <a:spcAft>
                <a:spcPts val="0"/>
              </a:spcAft>
              <a:buFont typeface="Wingdings"/>
              <a:buChar char=""/>
              <a:defRPr/>
            </a:pPr>
            <a:endParaRPr lang="en-US" dirty="0"/>
          </a:p>
        </p:txBody>
      </p:sp>
      <p:pic>
        <p:nvPicPr>
          <p:cNvPr id="147460" name="Picture 2" descr="http://www.editions-hatier.fr/sites/default/files/livres/imagecouv_192854.jpg"/>
          <p:cNvPicPr>
            <a:picLocks noChangeAspect="1" noChangeArrowheads="1"/>
          </p:cNvPicPr>
          <p:nvPr/>
        </p:nvPicPr>
        <p:blipFill>
          <a:blip r:embed="rId3"/>
          <a:srcRect/>
          <a:stretch>
            <a:fillRect/>
          </a:stretch>
        </p:blipFill>
        <p:spPr bwMode="auto">
          <a:xfrm>
            <a:off x="1258888" y="2060575"/>
            <a:ext cx="2381250" cy="336232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Grp="1"/>
          </p:cNvSpPr>
          <p:nvPr>
            <p:ph type="title"/>
          </p:nvPr>
        </p:nvSpPr>
        <p:spPr/>
        <p:txBody>
          <a:bodyPr/>
          <a:lstStyle/>
          <a:p>
            <a:r>
              <a:rPr lang="en-US" smtClean="0"/>
              <a:t>Petite bibliographie</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dirty="0" smtClean="0"/>
              <a:t>Lucille Paquette </a:t>
            </a:r>
            <a:r>
              <a:rPr lang="en-US" dirty="0" err="1" smtClean="0"/>
              <a:t>Chayer</a:t>
            </a:r>
            <a:endParaRPr lang="en-US" dirty="0" smtClean="0"/>
          </a:p>
          <a:p>
            <a:pPr marL="640080" lvl="1" indent="-274320" fontAlgn="auto">
              <a:spcAft>
                <a:spcPts val="0"/>
              </a:spcAft>
              <a:buFont typeface="Wingdings" pitchFamily="2" charset="2"/>
              <a:buChar char="Ø"/>
              <a:defRPr/>
            </a:pPr>
            <a:r>
              <a:rPr lang="en-US" dirty="0" err="1" smtClean="0"/>
              <a:t>Compréhension</a:t>
            </a:r>
            <a:r>
              <a:rPr lang="en-US" dirty="0" smtClean="0"/>
              <a:t> de lecture</a:t>
            </a:r>
          </a:p>
          <a:p>
            <a:pPr marL="640080" lvl="1" indent="-274320" fontAlgn="auto">
              <a:spcAft>
                <a:spcPts val="0"/>
              </a:spcAft>
              <a:buFont typeface="Wingdings" pitchFamily="2" charset="2"/>
              <a:buChar char="Ø"/>
              <a:defRPr/>
            </a:pPr>
            <a:r>
              <a:rPr lang="en-US" dirty="0" smtClean="0"/>
              <a:t>(Editions </a:t>
            </a:r>
            <a:r>
              <a:rPr lang="en-US" dirty="0" err="1" smtClean="0"/>
              <a:t>Chenelière</a:t>
            </a:r>
            <a:r>
              <a:rPr lang="en-US" dirty="0" smtClean="0"/>
              <a:t>)</a:t>
            </a:r>
          </a:p>
          <a:p>
            <a:pPr marL="320040" indent="-320040" fontAlgn="auto">
              <a:spcAft>
                <a:spcPts val="0"/>
              </a:spcAft>
              <a:buFont typeface="Wingdings"/>
              <a:buChar char=""/>
              <a:defRPr/>
            </a:pPr>
            <a:endParaRPr lang="en-US" dirty="0"/>
          </a:p>
        </p:txBody>
      </p:sp>
      <p:pic>
        <p:nvPicPr>
          <p:cNvPr id="149508" name="Picture 2" descr="http://s3.static69.com/m/image-offre/b/b/5/f/bb5fe58538c4e781d43ce07b2a26f6b4-300x300.gif"/>
          <p:cNvPicPr>
            <a:picLocks noChangeAspect="1" noChangeArrowheads="1"/>
          </p:cNvPicPr>
          <p:nvPr/>
        </p:nvPicPr>
        <p:blipFill>
          <a:blip r:embed="rId3"/>
          <a:srcRect/>
          <a:stretch>
            <a:fillRect/>
          </a:stretch>
        </p:blipFill>
        <p:spPr bwMode="auto">
          <a:xfrm>
            <a:off x="900113" y="2349500"/>
            <a:ext cx="2857500" cy="28575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Grp="1"/>
          </p:cNvSpPr>
          <p:nvPr>
            <p:ph type="title"/>
          </p:nvPr>
        </p:nvSpPr>
        <p:spPr/>
        <p:txBody>
          <a:bodyPr/>
          <a:lstStyle/>
          <a:p>
            <a:r>
              <a:rPr lang="en-US" smtClean="0"/>
              <a:t>Petite bibliographie</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endParaRPr lang="en-US" dirty="0"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dirty="0" smtClean="0"/>
              <a:t>Sarah </a:t>
            </a:r>
            <a:r>
              <a:rPr lang="en-US" dirty="0" err="1" smtClean="0"/>
              <a:t>Kartchner</a:t>
            </a:r>
            <a:r>
              <a:rPr lang="en-US" dirty="0" smtClean="0"/>
              <a:t> Clark</a:t>
            </a:r>
          </a:p>
          <a:p>
            <a:pPr marL="640080" lvl="1" indent="-274320" fontAlgn="auto">
              <a:spcAft>
                <a:spcPts val="0"/>
              </a:spcAft>
              <a:buFont typeface="Wingdings" pitchFamily="2" charset="2"/>
              <a:buChar char="Ø"/>
              <a:defRPr/>
            </a:pPr>
            <a:r>
              <a:rPr lang="en-US" dirty="0" err="1" smtClean="0"/>
              <a:t>Stratégies</a:t>
            </a:r>
            <a:r>
              <a:rPr lang="en-US" dirty="0" smtClean="0"/>
              <a:t> </a:t>
            </a:r>
            <a:r>
              <a:rPr lang="en-US" dirty="0" err="1" smtClean="0"/>
              <a:t>gagnantes</a:t>
            </a:r>
            <a:r>
              <a:rPr lang="en-US" dirty="0" smtClean="0"/>
              <a:t> en lecture</a:t>
            </a:r>
          </a:p>
          <a:p>
            <a:pPr marL="640080" lvl="1" indent="-274320" fontAlgn="auto">
              <a:spcAft>
                <a:spcPts val="0"/>
              </a:spcAft>
              <a:buFont typeface="Wingdings" pitchFamily="2" charset="2"/>
              <a:buChar char="Ø"/>
              <a:defRPr/>
            </a:pPr>
            <a:r>
              <a:rPr lang="en-US" dirty="0" smtClean="0"/>
              <a:t>(Editions </a:t>
            </a:r>
            <a:r>
              <a:rPr lang="en-US" dirty="0" err="1" smtClean="0"/>
              <a:t>Chenelière</a:t>
            </a:r>
            <a:r>
              <a:rPr lang="en-US" dirty="0" smtClean="0"/>
              <a:t>)</a:t>
            </a:r>
          </a:p>
          <a:p>
            <a:pPr marL="320040" indent="-320040" fontAlgn="auto">
              <a:spcAft>
                <a:spcPts val="0"/>
              </a:spcAft>
              <a:buFont typeface="Wingdings"/>
              <a:buChar char=""/>
              <a:defRPr/>
            </a:pPr>
            <a:endParaRPr lang="en-US" dirty="0"/>
          </a:p>
        </p:txBody>
      </p:sp>
      <p:pic>
        <p:nvPicPr>
          <p:cNvPr id="151556" name="Picture 2" descr="http://www.pirouette-editions.fr/upload/090228_185527_strategies_gagn_8_12.jpg"/>
          <p:cNvPicPr>
            <a:picLocks noChangeAspect="1" noChangeArrowheads="1"/>
          </p:cNvPicPr>
          <p:nvPr/>
        </p:nvPicPr>
        <p:blipFill>
          <a:blip r:embed="rId3"/>
          <a:srcRect/>
          <a:stretch>
            <a:fillRect/>
          </a:stretch>
        </p:blipFill>
        <p:spPr bwMode="auto">
          <a:xfrm>
            <a:off x="1187450" y="2276475"/>
            <a:ext cx="2571750" cy="33432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Grp="1"/>
          </p:cNvSpPr>
          <p:nvPr>
            <p:ph type="title"/>
          </p:nvPr>
        </p:nvSpPr>
        <p:spPr/>
        <p:txBody>
          <a:bodyPr/>
          <a:lstStyle/>
          <a:p>
            <a:r>
              <a:rPr lang="en-US" smtClean="0"/>
              <a:t>Information</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smtClean="0"/>
              <a:t>Class</a:t>
            </a:r>
          </a:p>
          <a:p>
            <a:pPr marL="320040" indent="-320040" fontAlgn="auto">
              <a:spcAft>
                <a:spcPts val="0"/>
              </a:spcAft>
              <a:buFont typeface="Wingdings" pitchFamily="2" charset="2"/>
              <a:buChar char="Ø"/>
              <a:defRPr/>
            </a:pPr>
            <a:r>
              <a:rPr lang="en-US" smtClean="0"/>
              <a:t>Location</a:t>
            </a:r>
          </a:p>
          <a:p>
            <a:pPr marL="320040" indent="-320040" fontAlgn="auto">
              <a:spcAft>
                <a:spcPts val="0"/>
              </a:spcAft>
              <a:buFont typeface="Wingdings" pitchFamily="2" charset="2"/>
              <a:buChar char="Ø"/>
              <a:defRPr/>
            </a:pPr>
            <a:r>
              <a:rPr lang="en-US" smtClean="0"/>
              <a:t>Schedule</a:t>
            </a:r>
          </a:p>
          <a:p>
            <a:pPr marL="640080" lvl="1" indent="-274320" fontAlgn="auto">
              <a:spcAft>
                <a:spcPts val="0"/>
              </a:spcAft>
              <a:buFont typeface="Wingdings" pitchFamily="2" charset="2"/>
              <a:buChar char="Ø"/>
              <a:defRPr/>
            </a:pPr>
            <a:r>
              <a:rPr lang="en-US" smtClean="0"/>
              <a:t>M-W-F</a:t>
            </a:r>
          </a:p>
          <a:p>
            <a:pPr marL="640080" lvl="1" indent="-274320" fontAlgn="auto">
              <a:spcAft>
                <a:spcPts val="0"/>
              </a:spcAft>
              <a:buFont typeface="Wingdings" pitchFamily="2" charset="2"/>
              <a:buChar char="Ø"/>
              <a:defRPr/>
            </a:pPr>
            <a:r>
              <a:rPr lang="en-US" smtClean="0"/>
              <a:t>Lab Tues-Thurs</a:t>
            </a:r>
          </a:p>
          <a:p>
            <a:pPr marL="320040" indent="-320040" fontAlgn="auto">
              <a:spcAft>
                <a:spcPts val="0"/>
              </a:spcAft>
              <a:buFont typeface="Wingdings" pitchFamily="2" charset="2"/>
              <a:buChar char="Ø"/>
              <a:defRPr/>
            </a:pPr>
            <a:r>
              <a:rPr lang="en-US" smtClean="0"/>
              <a:t>Office</a:t>
            </a:r>
          </a:p>
          <a:p>
            <a:pPr marL="320040" indent="-320040" fontAlgn="auto">
              <a:spcAft>
                <a:spcPts val="0"/>
              </a:spcAft>
              <a:buFont typeface="Wingdings" pitchFamily="2" charset="2"/>
              <a:buChar char="Ø"/>
              <a:defRPr/>
            </a:pPr>
            <a:r>
              <a:rPr lang="en-US" smtClean="0"/>
              <a:t>Phone</a:t>
            </a:r>
          </a:p>
          <a:p>
            <a:pPr marL="320040" indent="-320040" fontAlgn="auto">
              <a:spcAft>
                <a:spcPts val="0"/>
              </a:spcAft>
              <a:buFont typeface="Wingdings" pitchFamily="2" charset="2"/>
              <a:buChar char="Ø"/>
              <a:defRPr/>
            </a:pPr>
            <a:r>
              <a:rPr lang="en-US" smtClean="0"/>
              <a:t>Email</a:t>
            </a:r>
          </a:p>
          <a:p>
            <a:pPr marL="320040" indent="-320040" fontAlgn="auto">
              <a:spcAft>
                <a:spcPts val="0"/>
              </a:spcAft>
              <a:buFont typeface="Wingdings" pitchFamily="2" charset="2"/>
              <a:buChar char="Ø"/>
              <a:defRPr/>
            </a:pPr>
            <a:endParaRPr lang="en-US"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smtClean="0"/>
              <a:t>Book(s)</a:t>
            </a:r>
          </a:p>
          <a:p>
            <a:pPr marL="640080" lvl="1" indent="-274320" fontAlgn="auto">
              <a:spcAft>
                <a:spcPts val="0"/>
              </a:spcAft>
              <a:buFont typeface="Wingdings" pitchFamily="2" charset="2"/>
              <a:buChar char="Ø"/>
              <a:defRPr/>
            </a:pPr>
            <a:r>
              <a:rPr lang="en-US" smtClean="0"/>
              <a:t>Required Text</a:t>
            </a:r>
          </a:p>
          <a:p>
            <a:pPr marL="640080" lvl="1" indent="-274320" fontAlgn="auto">
              <a:spcAft>
                <a:spcPts val="0"/>
              </a:spcAft>
              <a:buFont typeface="Wingdings" pitchFamily="2" charset="2"/>
              <a:buChar char="Ø"/>
              <a:defRPr/>
            </a:pPr>
            <a:r>
              <a:rPr lang="en-US" smtClean="0"/>
              <a:t>Additional</a:t>
            </a:r>
          </a:p>
          <a:p>
            <a:pPr marL="320040" indent="-320040" fontAlgn="auto">
              <a:spcAft>
                <a:spcPts val="0"/>
              </a:spcAft>
              <a:buFont typeface="Wingdings" pitchFamily="2" charset="2"/>
              <a:buChar char="Ø"/>
              <a:defRPr/>
            </a:pPr>
            <a:r>
              <a:rPr lang="en-US" smtClean="0"/>
              <a:t>Materials</a:t>
            </a:r>
          </a:p>
          <a:p>
            <a:pPr marL="640080" lvl="1" indent="-274320" fontAlgn="auto">
              <a:spcAft>
                <a:spcPts val="0"/>
              </a:spcAft>
              <a:buFont typeface="Wingdings" pitchFamily="2" charset="2"/>
              <a:buChar char="Ø"/>
              <a:defRPr/>
            </a:pPr>
            <a:r>
              <a:rPr lang="en-US" smtClean="0"/>
              <a:t>Item 1</a:t>
            </a:r>
          </a:p>
          <a:p>
            <a:pPr marL="640080" lvl="1" indent="-274320" fontAlgn="auto">
              <a:spcAft>
                <a:spcPts val="0"/>
              </a:spcAft>
              <a:buFont typeface="Wingdings" pitchFamily="2" charset="2"/>
              <a:buChar char="Ø"/>
              <a:defRPr/>
            </a:pPr>
            <a:r>
              <a:rPr lang="en-US" smtClean="0"/>
              <a:t>Item 2</a:t>
            </a:r>
          </a:p>
          <a:p>
            <a:pPr marL="640080" lvl="1" indent="-274320" fontAlgn="auto">
              <a:spcAft>
                <a:spcPts val="0"/>
              </a:spcAft>
              <a:buFont typeface="Wingdings" pitchFamily="2" charset="2"/>
              <a:buChar char="Ø"/>
              <a:defRPr/>
            </a:pPr>
            <a:r>
              <a:rPr lang="en-US" smtClean="0"/>
              <a:t>Item 3</a:t>
            </a:r>
          </a:p>
          <a:p>
            <a:pPr marL="320040" indent="-320040" fontAlgn="auto">
              <a:spcAft>
                <a:spcPts val="0"/>
              </a:spcAft>
              <a:buFont typeface="Wingdings"/>
              <a:buChar char=""/>
              <a:defRPr/>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Grp="1"/>
          </p:cNvSpPr>
          <p:nvPr>
            <p:ph type="title"/>
          </p:nvPr>
        </p:nvSpPr>
        <p:spPr/>
        <p:txBody>
          <a:bodyPr/>
          <a:lstStyle/>
          <a:p>
            <a:r>
              <a:rPr lang="en-US" smtClean="0"/>
              <a:t>Information</a:t>
            </a:r>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smtClean="0"/>
              <a:t>Class</a:t>
            </a:r>
          </a:p>
          <a:p>
            <a:pPr marL="320040" indent="-320040" fontAlgn="auto">
              <a:spcAft>
                <a:spcPts val="0"/>
              </a:spcAft>
              <a:buFont typeface="Wingdings" pitchFamily="2" charset="2"/>
              <a:buChar char="Ø"/>
              <a:defRPr/>
            </a:pPr>
            <a:r>
              <a:rPr lang="en-US" smtClean="0"/>
              <a:t>Location</a:t>
            </a:r>
          </a:p>
          <a:p>
            <a:pPr marL="320040" indent="-320040" fontAlgn="auto">
              <a:spcAft>
                <a:spcPts val="0"/>
              </a:spcAft>
              <a:buFont typeface="Wingdings" pitchFamily="2" charset="2"/>
              <a:buChar char="Ø"/>
              <a:defRPr/>
            </a:pPr>
            <a:r>
              <a:rPr lang="en-US" smtClean="0"/>
              <a:t>Schedule</a:t>
            </a:r>
          </a:p>
          <a:p>
            <a:pPr marL="640080" lvl="1" indent="-274320" fontAlgn="auto">
              <a:spcAft>
                <a:spcPts val="0"/>
              </a:spcAft>
              <a:buFont typeface="Wingdings" pitchFamily="2" charset="2"/>
              <a:buChar char="Ø"/>
              <a:defRPr/>
            </a:pPr>
            <a:r>
              <a:rPr lang="en-US" smtClean="0"/>
              <a:t>M-W-F</a:t>
            </a:r>
          </a:p>
          <a:p>
            <a:pPr marL="640080" lvl="1" indent="-274320" fontAlgn="auto">
              <a:spcAft>
                <a:spcPts val="0"/>
              </a:spcAft>
              <a:buFont typeface="Wingdings" pitchFamily="2" charset="2"/>
              <a:buChar char="Ø"/>
              <a:defRPr/>
            </a:pPr>
            <a:r>
              <a:rPr lang="en-US" smtClean="0"/>
              <a:t>Lab Tues-Thurs</a:t>
            </a:r>
          </a:p>
          <a:p>
            <a:pPr marL="320040" indent="-320040" fontAlgn="auto">
              <a:spcAft>
                <a:spcPts val="0"/>
              </a:spcAft>
              <a:buFont typeface="Wingdings" pitchFamily="2" charset="2"/>
              <a:buChar char="Ø"/>
              <a:defRPr/>
            </a:pPr>
            <a:r>
              <a:rPr lang="en-US" smtClean="0"/>
              <a:t>Office</a:t>
            </a:r>
          </a:p>
          <a:p>
            <a:pPr marL="320040" indent="-320040" fontAlgn="auto">
              <a:spcAft>
                <a:spcPts val="0"/>
              </a:spcAft>
              <a:buFont typeface="Wingdings" pitchFamily="2" charset="2"/>
              <a:buChar char="Ø"/>
              <a:defRPr/>
            </a:pPr>
            <a:r>
              <a:rPr lang="en-US" smtClean="0"/>
              <a:t>Phone</a:t>
            </a:r>
          </a:p>
          <a:p>
            <a:pPr marL="320040" indent="-320040" fontAlgn="auto">
              <a:spcAft>
                <a:spcPts val="0"/>
              </a:spcAft>
              <a:buFont typeface="Wingdings" pitchFamily="2" charset="2"/>
              <a:buChar char="Ø"/>
              <a:defRPr/>
            </a:pPr>
            <a:r>
              <a:rPr lang="en-US" smtClean="0"/>
              <a:t>Email</a:t>
            </a:r>
          </a:p>
          <a:p>
            <a:pPr marL="320040" indent="-320040" fontAlgn="auto">
              <a:spcAft>
                <a:spcPts val="0"/>
              </a:spcAft>
              <a:buFont typeface="Wingdings" pitchFamily="2" charset="2"/>
              <a:buChar char="Ø"/>
              <a:defRPr/>
            </a:pPr>
            <a:endParaRPr lang="en-US" smtClean="0"/>
          </a:p>
        </p:txBody>
      </p:sp>
      <p:sp>
        <p:nvSpPr>
          <p:cNvPr id="9" name="Content Placeholder 8"/>
          <p:cNvSpPr>
            <a:spLocks noGrp="1"/>
          </p:cNvSpPr>
          <p:nvPr>
            <p:ph sz="quarter" idx="2"/>
          </p:nvPr>
        </p:nvSpPr>
        <p:spPr>
          <a:xfrm>
            <a:off x="4845050" y="1752600"/>
            <a:ext cx="3886200" cy="4572000"/>
          </a:xfrm>
          <a:ln w="12700" cmpd="dbl">
            <a:solidFill>
              <a:schemeClr val="accent2">
                <a:lumMod val="75000"/>
              </a:schemeClr>
            </a:solidFill>
          </a:ln>
        </p:spPr>
        <p:txBody>
          <a:bodyPr>
            <a:normAutofit/>
          </a:bodyPr>
          <a:lstStyle/>
          <a:p>
            <a:pPr marL="320040" indent="-320040" fontAlgn="auto">
              <a:spcAft>
                <a:spcPts val="0"/>
              </a:spcAft>
              <a:buFont typeface="Wingdings" pitchFamily="2" charset="2"/>
              <a:buChar char="Ø"/>
              <a:defRPr/>
            </a:pPr>
            <a:r>
              <a:rPr lang="en-US" smtClean="0"/>
              <a:t>Book(s)</a:t>
            </a:r>
          </a:p>
          <a:p>
            <a:pPr marL="640080" lvl="1" indent="-274320" fontAlgn="auto">
              <a:spcAft>
                <a:spcPts val="0"/>
              </a:spcAft>
              <a:buFont typeface="Wingdings" pitchFamily="2" charset="2"/>
              <a:buChar char="Ø"/>
              <a:defRPr/>
            </a:pPr>
            <a:r>
              <a:rPr lang="en-US" smtClean="0"/>
              <a:t>Required Text</a:t>
            </a:r>
          </a:p>
          <a:p>
            <a:pPr marL="640080" lvl="1" indent="-274320" fontAlgn="auto">
              <a:spcAft>
                <a:spcPts val="0"/>
              </a:spcAft>
              <a:buFont typeface="Wingdings" pitchFamily="2" charset="2"/>
              <a:buChar char="Ø"/>
              <a:defRPr/>
            </a:pPr>
            <a:r>
              <a:rPr lang="en-US" smtClean="0"/>
              <a:t>Additional</a:t>
            </a:r>
          </a:p>
          <a:p>
            <a:pPr marL="320040" indent="-320040" fontAlgn="auto">
              <a:spcAft>
                <a:spcPts val="0"/>
              </a:spcAft>
              <a:buFont typeface="Wingdings" pitchFamily="2" charset="2"/>
              <a:buChar char="Ø"/>
              <a:defRPr/>
            </a:pPr>
            <a:r>
              <a:rPr lang="en-US" smtClean="0"/>
              <a:t>Materials</a:t>
            </a:r>
          </a:p>
          <a:p>
            <a:pPr marL="640080" lvl="1" indent="-274320" fontAlgn="auto">
              <a:spcAft>
                <a:spcPts val="0"/>
              </a:spcAft>
              <a:buFont typeface="Wingdings" pitchFamily="2" charset="2"/>
              <a:buChar char="Ø"/>
              <a:defRPr/>
            </a:pPr>
            <a:r>
              <a:rPr lang="en-US" smtClean="0"/>
              <a:t>Item 1</a:t>
            </a:r>
          </a:p>
          <a:p>
            <a:pPr marL="640080" lvl="1" indent="-274320" fontAlgn="auto">
              <a:spcAft>
                <a:spcPts val="0"/>
              </a:spcAft>
              <a:buFont typeface="Wingdings" pitchFamily="2" charset="2"/>
              <a:buChar char="Ø"/>
              <a:defRPr/>
            </a:pPr>
            <a:r>
              <a:rPr lang="en-US" smtClean="0"/>
              <a:t>Item 2</a:t>
            </a:r>
          </a:p>
          <a:p>
            <a:pPr marL="640080" lvl="1" indent="-274320" fontAlgn="auto">
              <a:spcAft>
                <a:spcPts val="0"/>
              </a:spcAft>
              <a:buFont typeface="Wingdings" pitchFamily="2" charset="2"/>
              <a:buChar char="Ø"/>
              <a:defRPr/>
            </a:pPr>
            <a:r>
              <a:rPr lang="en-US" smtClean="0"/>
              <a:t>Item 3</a:t>
            </a:r>
          </a:p>
          <a:p>
            <a:pPr marL="320040" indent="-320040" fontAlgn="auto">
              <a:spcAft>
                <a:spcPts val="0"/>
              </a:spcAft>
              <a:buFont typeface="Wingdings"/>
              <a:buChar char=""/>
              <a:defRPr/>
            </a:pP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612775" y="228600"/>
            <a:ext cx="8153400" cy="990600"/>
          </a:xfrm>
        </p:spPr>
        <p:txBody>
          <a:bodyPr/>
          <a:lstStyle/>
          <a:p>
            <a:r>
              <a:rPr lang="en-US" smtClean="0"/>
              <a:t>Schedule</a:t>
            </a:r>
          </a:p>
        </p:txBody>
      </p:sp>
      <p:graphicFrame>
        <p:nvGraphicFramePr>
          <p:cNvPr id="4" name="Content Placeholder 3"/>
          <p:cNvGraphicFramePr>
            <a:graphicFrameLocks noGrp="1"/>
          </p:cNvGraphicFramePr>
          <p:nvPr>
            <p:ph sz="quarter" idx="1"/>
          </p:nvPr>
        </p:nvGraphicFramePr>
        <p:xfrm>
          <a:off x="612775" y="1600200"/>
          <a:ext cx="8153400" cy="3336925"/>
        </p:xfrm>
        <a:graphic>
          <a:graphicData uri="http://schemas.openxmlformats.org/drawingml/2006/table">
            <a:tbl>
              <a:tblPr firstRow="1" bandRow="1">
                <a:tableStyleId>{0660B408-B3CF-4A94-85FC-2B1E0A45F4A2}</a:tableStyleId>
              </a:tblPr>
              <a:tblGrid>
                <a:gridCol w="2038351"/>
                <a:gridCol w="2038351"/>
                <a:gridCol w="2038351"/>
                <a:gridCol w="2038351"/>
              </a:tblGrid>
              <a:tr h="370840">
                <a:tc>
                  <a:txBody>
                    <a:bodyPr/>
                    <a:lstStyle/>
                    <a:p>
                      <a:pPr algn="ctr"/>
                      <a:r>
                        <a:rPr lang="en-US" sz="1400" smtClean="0"/>
                        <a:t>Class/Week</a:t>
                      </a:r>
                      <a:endParaRPr lang="en-US" sz="1400"/>
                    </a:p>
                  </a:txBody>
                  <a:tcPr marL="95923" marR="95923"/>
                </a:tc>
                <a:tc>
                  <a:txBody>
                    <a:bodyPr/>
                    <a:lstStyle/>
                    <a:p>
                      <a:pPr algn="ctr"/>
                      <a:r>
                        <a:rPr lang="en-US" sz="1400" smtClean="0"/>
                        <a:t>Topic</a:t>
                      </a:r>
                      <a:endParaRPr lang="en-US" sz="1400"/>
                    </a:p>
                  </a:txBody>
                  <a:tcPr marL="95923" marR="95923"/>
                </a:tc>
                <a:tc>
                  <a:txBody>
                    <a:bodyPr/>
                    <a:lstStyle/>
                    <a:p>
                      <a:pPr algn="ctr"/>
                      <a:r>
                        <a:rPr lang="en-US" sz="1400" smtClean="0"/>
                        <a:t>Reading</a:t>
                      </a:r>
                      <a:endParaRPr lang="en-US" sz="1400"/>
                    </a:p>
                  </a:txBody>
                  <a:tcPr marL="95923" marR="95923"/>
                </a:tc>
                <a:tc>
                  <a:txBody>
                    <a:bodyPr/>
                    <a:lstStyle/>
                    <a:p>
                      <a:pPr algn="ctr"/>
                      <a:r>
                        <a:rPr lang="en-US" sz="1400" smtClean="0"/>
                        <a:t>Assignment </a:t>
                      </a:r>
                      <a:endParaRPr lang="en-US" sz="1400"/>
                    </a:p>
                  </a:txBody>
                  <a:tcPr marL="95923" marR="95923"/>
                </a:tc>
              </a:tr>
              <a:tr h="370840">
                <a:tc>
                  <a:txBody>
                    <a:bodyPr/>
                    <a:lstStyle/>
                    <a:p>
                      <a:pPr algn="ctr"/>
                      <a:r>
                        <a:rPr lang="en-US" sz="1400" smtClean="0"/>
                        <a:t>1</a:t>
                      </a:r>
                      <a:endParaRPr lang="en-US" sz="1400"/>
                    </a:p>
                  </a:txBody>
                  <a:tcPr marL="95923" marR="95923"/>
                </a:tc>
                <a:tc>
                  <a:txBody>
                    <a:bodyPr/>
                    <a:lstStyle/>
                    <a:p>
                      <a:pPr algn="ctr"/>
                      <a:r>
                        <a:rPr lang="en-US" sz="1400" smtClean="0"/>
                        <a:t>Topic </a:t>
                      </a:r>
                      <a:endParaRPr lang="en-US" sz="1400"/>
                    </a:p>
                  </a:txBody>
                  <a:tcPr marL="95923" marR="95923"/>
                </a:tc>
                <a:tc>
                  <a:txBody>
                    <a:bodyPr/>
                    <a:lstStyle/>
                    <a:p>
                      <a:pPr algn="ctr"/>
                      <a:r>
                        <a:rPr lang="en-US" sz="1400" smtClean="0"/>
                        <a:t>Chapter</a:t>
                      </a:r>
                      <a:endParaRPr lang="en-US" sz="1400"/>
                    </a:p>
                  </a:txBody>
                  <a:tcPr marL="95923" marR="95923"/>
                </a:tc>
                <a:tc>
                  <a:txBody>
                    <a:bodyPr/>
                    <a:lstStyle/>
                    <a:p>
                      <a:pPr algn="ctr"/>
                      <a:r>
                        <a:rPr lang="en-US" sz="1400" smtClean="0"/>
                        <a:t>Task</a:t>
                      </a:r>
                      <a:endParaRPr lang="en-US" sz="1400"/>
                    </a:p>
                  </a:txBody>
                  <a:tcPr marL="95923" marR="95923"/>
                </a:tc>
              </a:tr>
              <a:tr h="370840">
                <a:tc>
                  <a:txBody>
                    <a:bodyPr/>
                    <a:lstStyle/>
                    <a:p>
                      <a:pPr algn="ctr"/>
                      <a:r>
                        <a:rPr lang="en-US" sz="1400" smtClean="0"/>
                        <a:t>2</a:t>
                      </a:r>
                      <a:endParaRPr lang="en-US" sz="1400"/>
                    </a:p>
                  </a:txBody>
                  <a:tcPr marL="95923" marR="95923"/>
                </a:tc>
                <a:tc>
                  <a:txBody>
                    <a:bodyPr/>
                    <a:lstStyle/>
                    <a:p>
                      <a:pPr algn="ctr"/>
                      <a:r>
                        <a:rPr lang="en-US" sz="1400" smtClean="0"/>
                        <a:t>Topic </a:t>
                      </a:r>
                      <a:endParaRPr lang="en-US" sz="1400"/>
                    </a:p>
                  </a:txBody>
                  <a:tcPr marL="95923" marR="95923"/>
                </a:tc>
                <a:tc>
                  <a:txBody>
                    <a:bodyPr/>
                    <a:lstStyle/>
                    <a:p>
                      <a:pPr algn="ctr"/>
                      <a:r>
                        <a:rPr lang="en-US" sz="1400" smtClean="0"/>
                        <a:t>Chapter</a:t>
                      </a:r>
                      <a:endParaRPr lang="en-US" sz="1400"/>
                    </a:p>
                  </a:txBody>
                  <a:tcPr marL="95923" marR="95923"/>
                </a:tc>
                <a:tc>
                  <a:txBody>
                    <a:bodyPr/>
                    <a:lstStyle/>
                    <a:p>
                      <a:pPr algn="ctr"/>
                      <a:r>
                        <a:rPr lang="en-US" sz="1400" smtClean="0"/>
                        <a:t>Task</a:t>
                      </a:r>
                      <a:endParaRPr lang="en-US" sz="1400"/>
                    </a:p>
                  </a:txBody>
                  <a:tcPr marL="95923" marR="95923"/>
                </a:tc>
              </a:tr>
              <a:tr h="370840">
                <a:tc>
                  <a:txBody>
                    <a:bodyPr/>
                    <a:lstStyle/>
                    <a:p>
                      <a:pPr algn="ctr"/>
                      <a:r>
                        <a:rPr lang="en-US" sz="1400" smtClean="0"/>
                        <a:t>3</a:t>
                      </a:r>
                      <a:endParaRPr lang="en-US" sz="1400"/>
                    </a:p>
                  </a:txBody>
                  <a:tcPr marL="95923" marR="95923"/>
                </a:tc>
                <a:tc>
                  <a:txBody>
                    <a:bodyPr/>
                    <a:lstStyle/>
                    <a:p>
                      <a:pPr algn="ctr"/>
                      <a:r>
                        <a:rPr lang="en-US" sz="1400" smtClean="0"/>
                        <a:t>Topic </a:t>
                      </a:r>
                      <a:endParaRPr lang="en-US" sz="1400"/>
                    </a:p>
                  </a:txBody>
                  <a:tcPr marL="95923" marR="95923"/>
                </a:tc>
                <a:tc>
                  <a:txBody>
                    <a:bodyPr/>
                    <a:lstStyle/>
                    <a:p>
                      <a:pPr algn="ctr"/>
                      <a:r>
                        <a:rPr lang="en-US" sz="1400" smtClean="0"/>
                        <a:t>Chapter</a:t>
                      </a:r>
                      <a:endParaRPr lang="en-US" sz="1400"/>
                    </a:p>
                  </a:txBody>
                  <a:tcPr marL="95923" marR="95923"/>
                </a:tc>
                <a:tc>
                  <a:txBody>
                    <a:bodyPr/>
                    <a:lstStyle/>
                    <a:p>
                      <a:pPr algn="ctr"/>
                      <a:r>
                        <a:rPr lang="en-US" sz="1400" smtClean="0"/>
                        <a:t>Task</a:t>
                      </a:r>
                    </a:p>
                  </a:txBody>
                  <a:tcPr marL="95923" marR="95923"/>
                </a:tc>
              </a:tr>
              <a:tr h="370840">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smtClean="0"/>
                    </a:p>
                  </a:txBody>
                  <a:tcPr marL="95923" marR="95923"/>
                </a:tc>
              </a:tr>
              <a:tr h="370840">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smtClean="0"/>
                    </a:p>
                  </a:txBody>
                  <a:tcPr marL="95923" marR="95923"/>
                </a:tc>
              </a:tr>
              <a:tr h="370840">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smtClean="0"/>
                    </a:p>
                  </a:txBody>
                  <a:tcPr marL="95923" marR="95923"/>
                </a:tc>
              </a:tr>
              <a:tr h="370840">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smtClean="0"/>
                    </a:p>
                  </a:txBody>
                  <a:tcPr marL="95923" marR="95923"/>
                </a:tc>
              </a:tr>
              <a:tr h="370840">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a:p>
                  </a:txBody>
                  <a:tcPr marL="95923" marR="95923"/>
                </a:tc>
                <a:tc>
                  <a:txBody>
                    <a:bodyPr/>
                    <a:lstStyle/>
                    <a:p>
                      <a:pPr algn="ctr"/>
                      <a:endParaRPr lang="en-US" sz="1400" smtClean="0"/>
                    </a:p>
                  </a:txBody>
                  <a:tcPr marL="95923" marR="95923"/>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Grp="1"/>
          </p:cNvSpPr>
          <p:nvPr>
            <p:ph type="title"/>
          </p:nvPr>
        </p:nvSpPr>
        <p:spPr/>
        <p:txBody>
          <a:bodyPr/>
          <a:lstStyle/>
          <a:p>
            <a:r>
              <a:rPr lang="en-US" smtClean="0"/>
              <a:t>Introduction/Course Description</a:t>
            </a:r>
          </a:p>
        </p:txBody>
      </p:sp>
      <p:sp>
        <p:nvSpPr>
          <p:cNvPr id="159746" name="Rectangle 2"/>
          <p:cNvSpPr>
            <a:spLocks noGrp="1"/>
          </p:cNvSpPr>
          <p:nvPr>
            <p:ph sz="quarter" idx="1"/>
          </p:nvPr>
        </p:nvSpPr>
        <p:spPr/>
        <p:txBody>
          <a:bodyPr/>
          <a:lstStyle/>
          <a:p>
            <a:pPr>
              <a:buFont typeface="Wingdings" pitchFamily="2" charset="2"/>
              <a:buChar char="Ø"/>
            </a:pPr>
            <a:r>
              <a:rPr lang="en-US" smtClean="0"/>
              <a:t>Introduction</a:t>
            </a:r>
          </a:p>
          <a:p>
            <a:pPr lvl="1">
              <a:buFont typeface="Wingdings" pitchFamily="2" charset="2"/>
              <a:buChar char="Ø"/>
            </a:pPr>
            <a:r>
              <a:rPr lang="en-US" smtClean="0"/>
              <a:t>Introductory notes</a:t>
            </a:r>
          </a:p>
          <a:p>
            <a:pPr lvl="1">
              <a:buFont typeface="Wingdings" pitchFamily="2" charset="2"/>
              <a:buChar char="Ø"/>
            </a:pPr>
            <a:endParaRPr lang="en-US" smtClean="0"/>
          </a:p>
          <a:p>
            <a:pPr lvl="1">
              <a:buFont typeface="Wingdings" pitchFamily="2" charset="2"/>
              <a:buChar char="Ø"/>
            </a:pPr>
            <a:r>
              <a:rPr lang="en-US" smtClean="0"/>
              <a:t>Introductory notes</a:t>
            </a:r>
          </a:p>
          <a:p>
            <a:pPr lvl="1">
              <a:buFont typeface="Wingdings 2" pitchFamily="18" charset="2"/>
              <a:buNone/>
            </a:pPr>
            <a:endParaRPr lang="en-US" smtClean="0"/>
          </a:p>
          <a:p>
            <a:pPr lvl="1">
              <a:buFont typeface="Wingdings" pitchFamily="2" charset="2"/>
              <a:buChar char="Ø"/>
            </a:pPr>
            <a:r>
              <a:rPr lang="en-US" smtClean="0"/>
              <a:t>Introductory notes</a:t>
            </a:r>
          </a:p>
          <a:p>
            <a:pPr lvl="1">
              <a:buFont typeface="Wingdings" pitchFamily="2" charset="2"/>
              <a:buChar char="Ø"/>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775" y="228600"/>
            <a:ext cx="8153400" cy="990600"/>
          </a:xfrm>
        </p:spPr>
        <p:txBody>
          <a:bodyPr>
            <a:normAutofit fontScale="90000"/>
          </a:bodyPr>
          <a:lstStyle/>
          <a:p>
            <a:pPr fontAlgn="auto">
              <a:spcAft>
                <a:spcPts val="0"/>
              </a:spcAft>
              <a:defRPr/>
            </a:pPr>
            <a:r>
              <a:rPr lang="fr-FR" smtClean="0"/>
              <a:t>Exemple 2 : Dessiner, résumer, </a:t>
            </a:r>
            <a:r>
              <a:rPr lang="fr-FR" err="1" smtClean="0"/>
              <a:t>expanser</a:t>
            </a:r>
            <a:r>
              <a:rPr lang="fr-FR" smtClean="0"/>
              <a:t>…</a:t>
            </a:r>
            <a:endParaRPr lang="fr-FR"/>
          </a:p>
        </p:txBody>
      </p:sp>
      <p:sp>
        <p:nvSpPr>
          <p:cNvPr id="3" name="Espace réservé du contenu 2"/>
          <p:cNvSpPr>
            <a:spLocks noGrp="1"/>
          </p:cNvSpPr>
          <p:nvPr>
            <p:ph idx="1"/>
          </p:nvPr>
        </p:nvSpPr>
        <p:spPr>
          <a:xfrm>
            <a:off x="612775" y="1600200"/>
            <a:ext cx="8153400" cy="4495800"/>
          </a:xfrm>
        </p:spPr>
        <p:txBody>
          <a:bodyPr>
            <a:normAutofit fontScale="77500" lnSpcReduction="20000"/>
          </a:bodyPr>
          <a:lstStyle/>
          <a:p>
            <a:pPr marL="0" indent="0" algn="just" fontAlgn="auto">
              <a:spcAft>
                <a:spcPts val="0"/>
              </a:spcAft>
              <a:buFont typeface="Wingdings 3"/>
              <a:buNone/>
              <a:defRPr/>
            </a:pPr>
            <a:r>
              <a:rPr lang="en-US" i="1"/>
              <a:t>I. </a:t>
            </a:r>
            <a:r>
              <a:rPr lang="fr-FR" i="1"/>
              <a:t>Le royaume d'Angleterre</a:t>
            </a:r>
            <a:endParaRPr lang="fr-FR"/>
          </a:p>
          <a:p>
            <a:pPr marL="0" indent="0" algn="just" fontAlgn="auto">
              <a:spcAft>
                <a:spcPts val="0"/>
              </a:spcAft>
              <a:buFont typeface="Wingdings 3"/>
              <a:buNone/>
              <a:defRPr/>
            </a:pPr>
            <a:r>
              <a:rPr lang="fr-FR" i="1"/>
              <a:t>Après la victoire d'Hastings (1066), le duc de Normandie Guillaume s'est fait couronner roi d'Angleterre. Ses successeurs restent vassaux du roi de France, mais ils sont beaucoup plus puissants que leur suzerain. Au milieu du </a:t>
            </a:r>
            <a:r>
              <a:rPr lang="en-US" i="1" err="1"/>
              <a:t>XIII</a:t>
            </a:r>
            <a:r>
              <a:rPr lang="en-US" i="1" baseline="30000" err="1"/>
              <a:t>e</a:t>
            </a:r>
            <a:r>
              <a:rPr lang="en-US" i="1"/>
              <a:t> </a:t>
            </a:r>
            <a:r>
              <a:rPr lang="fr-FR" i="1"/>
              <a:t>siècle, cette puissance devient énorme ; l'héritier de la couronne d'Angleterre, Henri Plantagenêt, comte d'Anjou et duc d'Aquitaine, possède en France une série de fiefs s'étendant de la Gascogne à la Normandie. [... </a:t>
            </a:r>
            <a:r>
              <a:rPr lang="fr-FR"/>
              <a:t>ici s'intercalent trois paragraphes de dix lignes au total, consacrés à Richard Cœur de Lion et Jean sans Terre...]</a:t>
            </a:r>
          </a:p>
          <a:p>
            <a:pPr marL="0" indent="0" algn="just" fontAlgn="auto">
              <a:spcAft>
                <a:spcPts val="0"/>
              </a:spcAft>
              <a:buFont typeface="Wingdings 3"/>
              <a:buNone/>
              <a:defRPr/>
            </a:pPr>
            <a:r>
              <a:rPr lang="fr-FR" smtClean="0"/>
              <a:t>II. </a:t>
            </a:r>
            <a:r>
              <a:rPr lang="fr-FR" i="1"/>
              <a:t>Le Saint-Empire romain germanique</a:t>
            </a:r>
            <a:endParaRPr lang="fr-FR"/>
          </a:p>
          <a:p>
            <a:pPr marL="0" indent="0" algn="just" fontAlgn="auto">
              <a:spcAft>
                <a:spcPts val="0"/>
              </a:spcAft>
              <a:buFont typeface="Wingdings 3"/>
              <a:buNone/>
              <a:defRPr/>
            </a:pPr>
            <a:r>
              <a:rPr lang="fr-FR" i="1"/>
              <a:t>En 962, le roi d'Allemagne, Otton le Grand, se fait couronner empereur à Rome et se croit l'héritier de Charlemagne...</a:t>
            </a:r>
          </a:p>
          <a:p>
            <a:pPr marL="0" indent="0" algn="just" fontAlgn="auto">
              <a:spcAft>
                <a:spcPts val="0"/>
              </a:spcAft>
              <a:buFont typeface="Wingdings"/>
              <a:buNone/>
              <a:defRPr/>
            </a:pPr>
            <a:r>
              <a:rPr lang="fr-FR"/>
              <a:t>Développer la première phrase de chacun des deux chapitres («Après la victoire d'Hastings... » et « En 962... ») </a:t>
            </a:r>
          </a:p>
          <a:p>
            <a:pPr marL="320040" indent="-320040" fontAlgn="auto">
              <a:spcAft>
                <a:spcPts val="0"/>
              </a:spcAft>
              <a:buFont typeface="Wingdings"/>
              <a:buChar char=""/>
              <a:defRPr/>
            </a:pPr>
            <a:endParaRPr lang="fr-F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Grp="1"/>
          </p:cNvSpPr>
          <p:nvPr>
            <p:ph type="title"/>
          </p:nvPr>
        </p:nvSpPr>
        <p:spPr>
          <a:xfrm>
            <a:off x="612775" y="228600"/>
            <a:ext cx="8153400" cy="990600"/>
          </a:xfrm>
        </p:spPr>
        <p:txBody>
          <a:bodyPr/>
          <a:lstStyle/>
          <a:p>
            <a:r>
              <a:rPr lang="en-US" smtClean="0"/>
              <a:t>Objectives and Results</a:t>
            </a:r>
          </a:p>
        </p:txBody>
      </p:sp>
      <p:sp>
        <p:nvSpPr>
          <p:cNvPr id="161794" name="Rectangle 2"/>
          <p:cNvSpPr>
            <a:spLocks noGrp="1"/>
          </p:cNvSpPr>
          <p:nvPr>
            <p:ph sz="quarter" idx="1"/>
          </p:nvPr>
        </p:nvSpPr>
        <p:spPr>
          <a:xfrm>
            <a:off x="609600" y="1600200"/>
            <a:ext cx="8153400" cy="4495800"/>
          </a:xfrm>
        </p:spPr>
        <p:txBody>
          <a:bodyPr/>
          <a:lstStyle/>
          <a:p>
            <a:pPr>
              <a:buFont typeface="Wingdings" pitchFamily="2" charset="2"/>
              <a:buChar char="Ø"/>
            </a:pPr>
            <a:r>
              <a:rPr lang="en-US" smtClean="0"/>
              <a:t>Objectives</a:t>
            </a:r>
          </a:p>
          <a:p>
            <a:pPr lvl="1">
              <a:buFont typeface="Wingdings" pitchFamily="2" charset="2"/>
              <a:buChar char="Ø"/>
            </a:pPr>
            <a:r>
              <a:rPr lang="en-US" smtClean="0"/>
              <a:t>Course objective 1</a:t>
            </a:r>
          </a:p>
          <a:p>
            <a:pPr lvl="1">
              <a:buFont typeface="Wingdings" pitchFamily="2" charset="2"/>
              <a:buChar char="Ø"/>
            </a:pPr>
            <a:r>
              <a:rPr lang="en-US" smtClean="0"/>
              <a:t>Course objective 2</a:t>
            </a:r>
          </a:p>
          <a:p>
            <a:pPr lvl="1">
              <a:buFont typeface="Wingdings" pitchFamily="2" charset="2"/>
              <a:buChar char="Ø"/>
            </a:pPr>
            <a:r>
              <a:rPr lang="en-US" smtClean="0"/>
              <a:t>Course objective 3</a:t>
            </a:r>
          </a:p>
          <a:p>
            <a:pPr>
              <a:buFont typeface="Wingdings" pitchFamily="2" charset="2"/>
              <a:buChar char="Ø"/>
            </a:pPr>
            <a:r>
              <a:rPr lang="en-US" smtClean="0"/>
              <a:t>Results</a:t>
            </a:r>
          </a:p>
          <a:p>
            <a:pPr lvl="1">
              <a:buFont typeface="Wingdings" pitchFamily="2" charset="2"/>
              <a:buChar char="Ø"/>
            </a:pPr>
            <a:r>
              <a:rPr lang="en-US" smtClean="0"/>
              <a:t>Expected results</a:t>
            </a:r>
          </a:p>
          <a:p>
            <a:pPr>
              <a:buFont typeface="Wingdings" pitchFamily="2" charset="2"/>
              <a:buChar char="Ø"/>
            </a:pPr>
            <a:r>
              <a:rPr lang="en-US" smtClean="0"/>
              <a:t>Skills developed</a:t>
            </a:r>
          </a:p>
          <a:p>
            <a:pPr lvl="1">
              <a:buFont typeface="Wingdings" pitchFamily="2" charset="2"/>
              <a:buChar char="Ø"/>
            </a:pPr>
            <a:r>
              <a:rPr lang="en-US" smtClean="0"/>
              <a:t>Skill 1</a:t>
            </a:r>
          </a:p>
          <a:p>
            <a:pPr lvl="1">
              <a:buFont typeface="Wingdings" pitchFamily="2" charset="2"/>
              <a:buChar char="Ø"/>
            </a:pPr>
            <a:r>
              <a:rPr lang="en-US" smtClean="0"/>
              <a:t>Skill 2</a:t>
            </a:r>
          </a:p>
          <a:p>
            <a:pPr lvl="1">
              <a:buFont typeface="Wingdings" pitchFamily="2" charset="2"/>
              <a:buChar char="Ø"/>
            </a:pPr>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Grp="1"/>
          </p:cNvSpPr>
          <p:nvPr>
            <p:ph type="title"/>
          </p:nvPr>
        </p:nvSpPr>
        <p:spPr>
          <a:xfrm>
            <a:off x="612775" y="228600"/>
            <a:ext cx="8153400" cy="990600"/>
          </a:xfrm>
        </p:spPr>
        <p:txBody>
          <a:bodyPr/>
          <a:lstStyle/>
          <a:p>
            <a:r>
              <a:rPr lang="en-US" smtClean="0"/>
              <a:t>Vocabulary</a:t>
            </a:r>
          </a:p>
        </p:txBody>
      </p:sp>
      <p:sp>
        <p:nvSpPr>
          <p:cNvPr id="163842" name="Rectangle 2"/>
          <p:cNvSpPr>
            <a:spLocks noGrp="1"/>
          </p:cNvSpPr>
          <p:nvPr>
            <p:ph sz="quarter" idx="1"/>
          </p:nvPr>
        </p:nvSpPr>
        <p:spPr>
          <a:xfrm>
            <a:off x="612775" y="1600200"/>
            <a:ext cx="8153400" cy="4495800"/>
          </a:xfrm>
        </p:spPr>
        <p:txBody>
          <a:bodyPr/>
          <a:lstStyle/>
          <a:p>
            <a:pPr>
              <a:buFont typeface="Wingdings" pitchFamily="2" charset="2"/>
              <a:buChar char="Ø"/>
            </a:pPr>
            <a:r>
              <a:rPr lang="en-US" smtClean="0"/>
              <a:t>Term One</a:t>
            </a:r>
          </a:p>
          <a:p>
            <a:pPr lvl="1">
              <a:buFont typeface="Wingdings" pitchFamily="2" charset="2"/>
              <a:buChar char="Ø"/>
            </a:pPr>
            <a:r>
              <a:rPr lang="en-US" smtClean="0"/>
              <a:t>Definition A</a:t>
            </a:r>
          </a:p>
          <a:p>
            <a:pPr lvl="1">
              <a:buFont typeface="Wingdings" pitchFamily="2" charset="2"/>
              <a:buChar char="Ø"/>
            </a:pPr>
            <a:r>
              <a:rPr lang="en-US" smtClean="0"/>
              <a:t>Definition B</a:t>
            </a:r>
          </a:p>
          <a:p>
            <a:pPr>
              <a:buFont typeface="Wingdings" pitchFamily="2" charset="2"/>
              <a:buChar char="Ø"/>
            </a:pPr>
            <a:r>
              <a:rPr lang="en-US" smtClean="0"/>
              <a:t>Term Two</a:t>
            </a:r>
          </a:p>
          <a:p>
            <a:pPr lvl="1">
              <a:buFont typeface="Wingdings" pitchFamily="2" charset="2"/>
              <a:buChar char="Ø"/>
            </a:pPr>
            <a:r>
              <a:rPr lang="en-US" smtClean="0"/>
              <a:t>Definition</a:t>
            </a:r>
          </a:p>
          <a:p>
            <a:pPr>
              <a:buFont typeface="Wingdings" pitchFamily="2" charset="2"/>
              <a:buChar char="Ø"/>
            </a:pPr>
            <a:r>
              <a:rPr lang="en-US" smtClean="0"/>
              <a:t>Term Three</a:t>
            </a:r>
          </a:p>
          <a:p>
            <a:pPr lvl="1">
              <a:buFont typeface="Wingdings" pitchFamily="2" charset="2"/>
              <a:buChar char="Ø"/>
            </a:pPr>
            <a:r>
              <a:rPr lang="en-US" smtClean="0"/>
              <a:t>Definition</a:t>
            </a:r>
          </a:p>
          <a:p>
            <a:pPr lvl="1">
              <a:buFont typeface="Wingdings" pitchFamily="2" charset="2"/>
              <a:buChar char="Ø"/>
            </a:pPr>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Grp="1"/>
          </p:cNvSpPr>
          <p:nvPr>
            <p:ph type="title"/>
          </p:nvPr>
        </p:nvSpPr>
        <p:spPr/>
        <p:txBody>
          <a:bodyPr/>
          <a:lstStyle/>
          <a:p>
            <a:r>
              <a:rPr lang="en-US" smtClean="0"/>
              <a:t>Procedures/Lecture Slide</a:t>
            </a:r>
          </a:p>
        </p:txBody>
      </p:sp>
      <p:sp>
        <p:nvSpPr>
          <p:cNvPr id="165890" name="Rectangle 2"/>
          <p:cNvSpPr>
            <a:spLocks noGrp="1"/>
          </p:cNvSpPr>
          <p:nvPr>
            <p:ph sz="quarter" idx="1"/>
          </p:nvPr>
        </p:nvSpPr>
        <p:spPr>
          <a:xfrm>
            <a:off x="609600" y="1589088"/>
            <a:ext cx="3886200" cy="4572000"/>
          </a:xfrm>
        </p:spPr>
        <p:txBody>
          <a:bodyPr/>
          <a:lstStyle/>
          <a:p>
            <a:pPr>
              <a:buFont typeface="Wingdings" pitchFamily="2" charset="2"/>
              <a:buChar char="Ø"/>
            </a:pPr>
            <a:r>
              <a:rPr lang="en-US" smtClean="0"/>
              <a:t>Add procedure here</a:t>
            </a:r>
          </a:p>
          <a:p>
            <a:pPr lvl="1">
              <a:buFont typeface="Wingdings" pitchFamily="2" charset="2"/>
              <a:buChar char="Ø"/>
            </a:pPr>
            <a:r>
              <a:rPr lang="en-US" smtClean="0"/>
              <a:t>Step one</a:t>
            </a:r>
          </a:p>
          <a:p>
            <a:pPr lvl="1">
              <a:buFont typeface="Wingdings" pitchFamily="2" charset="2"/>
              <a:buChar char="Ø"/>
            </a:pPr>
            <a:r>
              <a:rPr lang="en-US" smtClean="0"/>
              <a:t>Step two</a:t>
            </a:r>
          </a:p>
        </p:txBody>
      </p:sp>
      <p:pic>
        <p:nvPicPr>
          <p:cNvPr id="5" name="Content Placeholder 4" descr="book.png"/>
          <p:cNvPicPr>
            <a:picLocks noGrp="1" noChangeAspect="1"/>
          </p:cNvPicPr>
          <p:nvPr>
            <p:ph sz="quarter" idx="2"/>
          </p:nvPr>
        </p:nvPicPr>
        <p:blipFill>
          <a:blip r:embed="rId3" cstate="print">
            <a:duotone>
              <a:schemeClr val="bg2">
                <a:shade val="45000"/>
                <a:satMod val="135000"/>
              </a:schemeClr>
              <a:prstClr val="white"/>
            </a:duotone>
            <a:lum bright="2000" contrast="-11000"/>
          </a:blip>
          <a:stretch>
            <a:fillRect/>
          </a:stretch>
        </p:blipFill>
        <p:spPr>
          <a:xfrm>
            <a:off x="4495800" y="1600200"/>
            <a:ext cx="4387850" cy="4800600"/>
          </a:xfrm>
          <a:ln w="50800" cmpd="dbl">
            <a:solidFill>
              <a:schemeClr val="accent2">
                <a:lumMod val="75000"/>
              </a:schemeClr>
            </a:solid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Grp="1"/>
          </p:cNvSpPr>
          <p:nvPr>
            <p:ph type="title"/>
          </p:nvPr>
        </p:nvSpPr>
        <p:spPr>
          <a:xfrm>
            <a:off x="612775" y="228600"/>
            <a:ext cx="8153400" cy="990600"/>
          </a:xfrm>
        </p:spPr>
        <p:txBody>
          <a:bodyPr/>
          <a:lstStyle/>
          <a:p>
            <a:r>
              <a:rPr lang="en-US" smtClean="0"/>
              <a:t>Graphs/Charts 1</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612775" y="228600"/>
            <a:ext cx="8153400" cy="990600"/>
          </a:xfrm>
        </p:spPr>
        <p:txBody>
          <a:bodyPr/>
          <a:lstStyle/>
          <a:p>
            <a:r>
              <a:rPr lang="en-US" smtClean="0"/>
              <a:t>Graphs/Charts 2</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Grp="1"/>
          </p:cNvSpPr>
          <p:nvPr>
            <p:ph type="title"/>
          </p:nvPr>
        </p:nvSpPr>
        <p:spPr>
          <a:xfrm>
            <a:off x="612775" y="228600"/>
            <a:ext cx="8153400" cy="990600"/>
          </a:xfrm>
        </p:spPr>
        <p:txBody>
          <a:bodyPr/>
          <a:lstStyle/>
          <a:p>
            <a:r>
              <a:rPr lang="en-US" smtClean="0"/>
              <a:t>Conclusion</a:t>
            </a:r>
          </a:p>
        </p:txBody>
      </p:sp>
      <p:sp>
        <p:nvSpPr>
          <p:cNvPr id="172034" name="Rectangle 2"/>
          <p:cNvSpPr>
            <a:spLocks noGrp="1"/>
          </p:cNvSpPr>
          <p:nvPr>
            <p:ph sz="quarter" idx="1"/>
          </p:nvPr>
        </p:nvSpPr>
        <p:spPr>
          <a:xfrm>
            <a:off x="612775" y="1600200"/>
            <a:ext cx="8153400" cy="4495800"/>
          </a:xfrm>
        </p:spPr>
        <p:txBody>
          <a:bodyPr/>
          <a:lstStyle/>
          <a:p>
            <a:pPr>
              <a:buFont typeface="Wingdings" pitchFamily="2" charset="2"/>
              <a:buChar char="Ø"/>
            </a:pPr>
            <a:r>
              <a:rPr lang="en-US" smtClean="0"/>
              <a:t>Add your conclusions here.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smtClean="0"/>
              <a:t>Questions/Discussions</a:t>
            </a:r>
          </a:p>
        </p:txBody>
      </p:sp>
      <p:sp>
        <p:nvSpPr>
          <p:cNvPr id="174082" name="Content Placeholder 2"/>
          <p:cNvSpPr>
            <a:spLocks noGrp="1"/>
          </p:cNvSpPr>
          <p:nvPr>
            <p:ph sz="quarter" idx="1"/>
          </p:nvPr>
        </p:nvSpPr>
        <p:spPr/>
        <p:txBody>
          <a:bodyPr/>
          <a:lstStyle/>
          <a:p>
            <a:pPr>
              <a:buFont typeface="Wingdings" pitchFamily="2" charset="2"/>
              <a:buChar char="Ø"/>
            </a:pPr>
            <a:r>
              <a:rPr lang="en-US" smtClean="0"/>
              <a:t>Question One</a:t>
            </a:r>
          </a:p>
          <a:p>
            <a:pPr lvl="1">
              <a:buFont typeface="Wingdings" pitchFamily="2" charset="2"/>
              <a:buChar char="Ø"/>
            </a:pPr>
            <a:r>
              <a:rPr lang="en-US" smtClean="0"/>
              <a:t>Discussion</a:t>
            </a:r>
          </a:p>
          <a:p>
            <a:pPr lvl="1">
              <a:buFont typeface="Wingdings" pitchFamily="2" charset="2"/>
              <a:buChar char="Ø"/>
            </a:pPr>
            <a:r>
              <a:rPr lang="en-US" smtClean="0"/>
              <a:t>Discussion</a:t>
            </a:r>
          </a:p>
          <a:p>
            <a:pPr>
              <a:buFont typeface="Wingdings" pitchFamily="2" charset="2"/>
              <a:buChar char="Ø"/>
            </a:pPr>
            <a:r>
              <a:rPr lang="en-US" smtClean="0"/>
              <a:t>Question Two</a:t>
            </a:r>
          </a:p>
          <a:p>
            <a:pPr lvl="1">
              <a:buFont typeface="Wingdings" pitchFamily="2" charset="2"/>
              <a:buChar char="Ø"/>
            </a:pPr>
            <a:r>
              <a:rPr lang="en-US" smtClean="0"/>
              <a:t>Discussion</a:t>
            </a:r>
          </a:p>
          <a:p>
            <a:pPr>
              <a:buFont typeface="Wingdings" pitchFamily="2" charset="2"/>
              <a:buChar char="Ø"/>
            </a:pPr>
            <a:r>
              <a:rPr lang="en-US" smtClean="0"/>
              <a:t>Questions Three</a:t>
            </a:r>
          </a:p>
          <a:p>
            <a:pPr lvl="1">
              <a:buFont typeface="Wingdings" pitchFamily="2" charset="2"/>
              <a:buChar char="Ø"/>
            </a:pPr>
            <a:r>
              <a:rPr lang="en-US" smtClean="0"/>
              <a:t>Discussion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850" y="1628775"/>
            <a:ext cx="6192838" cy="5040313"/>
          </a:xfrm>
        </p:spPr>
        <p:txBody>
          <a:bodyPr>
            <a:normAutofit fontScale="85000" lnSpcReduction="20000"/>
          </a:bodyPr>
          <a:lstStyle/>
          <a:p>
            <a:pPr marL="0" indent="0" fontAlgn="auto">
              <a:spcAft>
                <a:spcPts val="0"/>
              </a:spcAft>
              <a:buFont typeface="Wingdings"/>
              <a:buNone/>
              <a:defRPr/>
            </a:pPr>
            <a:r>
              <a:rPr lang="fr-FR" smtClean="0"/>
              <a:t>Après </a:t>
            </a:r>
            <a:r>
              <a:rPr lang="fr-FR"/>
              <a:t>la victoire d'Hastings en 1066, contre les Français, le duc </a:t>
            </a:r>
            <a:r>
              <a:rPr lang="fr-FR" smtClean="0"/>
              <a:t>de Normandie </a:t>
            </a:r>
            <a:r>
              <a:rPr lang="fr-FR"/>
              <a:t>se fait couronner roi d'Angleterre. </a:t>
            </a:r>
          </a:p>
          <a:p>
            <a:pPr marL="0" indent="0" fontAlgn="auto">
              <a:spcAft>
                <a:spcPts val="0"/>
              </a:spcAft>
              <a:buFont typeface="Wingdings"/>
              <a:buNone/>
              <a:defRPr/>
            </a:pPr>
            <a:r>
              <a:rPr lang="fr-FR" smtClean="0"/>
              <a:t>En </a:t>
            </a:r>
            <a:r>
              <a:rPr lang="fr-FR"/>
              <a:t>1 066, après la victoire d'Hastings, Guillaume se fait couronner </a:t>
            </a:r>
            <a:r>
              <a:rPr lang="fr-FR" smtClean="0"/>
              <a:t>roi d'Angleterre </a:t>
            </a:r>
            <a:r>
              <a:rPr lang="fr-FR"/>
              <a:t>par M. le maire dans la mairie. </a:t>
            </a:r>
          </a:p>
          <a:p>
            <a:pPr marL="0" indent="0" fontAlgn="auto">
              <a:spcAft>
                <a:spcPts val="0"/>
              </a:spcAft>
              <a:buFont typeface="Wingdings"/>
              <a:buNone/>
              <a:defRPr/>
            </a:pPr>
            <a:r>
              <a:rPr lang="fr-FR" smtClean="0"/>
              <a:t>Après </a:t>
            </a:r>
            <a:r>
              <a:rPr lang="fr-FR"/>
              <a:t>la victoire du prénommé Hastings à la date 1066, le duc de Normandie Guillaume s'est fait couronner dans son palais comme le nouveau roi d'Angleterre. </a:t>
            </a:r>
          </a:p>
          <a:p>
            <a:pPr marL="0" indent="0" fontAlgn="auto">
              <a:spcAft>
                <a:spcPts val="0"/>
              </a:spcAft>
              <a:buFont typeface="Wingdings"/>
              <a:buNone/>
              <a:defRPr/>
            </a:pPr>
            <a:r>
              <a:rPr lang="fr-FR" smtClean="0"/>
              <a:t>Après </a:t>
            </a:r>
            <a:r>
              <a:rPr lang="fr-FR"/>
              <a:t>une belle victoire d'Hastings, une ville de </a:t>
            </a:r>
            <a:r>
              <a:rPr lang="fr-FR" smtClean="0"/>
              <a:t>Normandie</a:t>
            </a:r>
            <a:r>
              <a:rPr lang="fr-FR"/>
              <a:t>, un duc nommé Guillaume qui vit en Normandie se fait couronner,  pour être le roi d'Angleterre. </a:t>
            </a:r>
          </a:p>
          <a:p>
            <a:pPr marL="320040" indent="-320040" fontAlgn="auto">
              <a:spcAft>
                <a:spcPts val="0"/>
              </a:spcAft>
              <a:buFont typeface="Wingdings"/>
              <a:buChar char=""/>
              <a:defRPr/>
            </a:pPr>
            <a:endParaRPr lang="fr-FR"/>
          </a:p>
        </p:txBody>
      </p:sp>
      <p:pic>
        <p:nvPicPr>
          <p:cNvPr id="24578" name="Picture 2" descr="http://s1.e-monsite.com/2009/04/05/06/50817139a-muskarxii-jpg.jpg"/>
          <p:cNvPicPr>
            <a:picLocks noChangeAspect="1" noChangeArrowheads="1"/>
          </p:cNvPicPr>
          <p:nvPr/>
        </p:nvPicPr>
        <p:blipFill>
          <a:blip r:embed="rId2"/>
          <a:srcRect/>
          <a:stretch>
            <a:fillRect/>
          </a:stretch>
        </p:blipFill>
        <p:spPr bwMode="auto">
          <a:xfrm>
            <a:off x="6588125" y="2565400"/>
            <a:ext cx="2333625" cy="34004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AcademicPresentation2</Template>
  <TotalTime>2</TotalTime>
  <Words>4932</Words>
  <Application>Microsoft Office PowerPoint</Application>
  <PresentationFormat>Affichage à l'écran (4:3)</PresentationFormat>
  <Paragraphs>767</Paragraphs>
  <Slides>86</Slides>
  <Notes>72</Notes>
  <HiddenSlides>0</HiddenSlides>
  <MMClips>0</MMClips>
  <ScaleCrop>false</ScaleCrop>
  <HeadingPairs>
    <vt:vector size="6" baseType="variant">
      <vt:variant>
        <vt:lpstr>Polices utilisées</vt:lpstr>
      </vt:variant>
      <vt:variant>
        <vt:i4>6</vt:i4>
      </vt:variant>
      <vt:variant>
        <vt:lpstr>Modèle de conception</vt:lpstr>
      </vt:variant>
      <vt:variant>
        <vt:i4>11</vt:i4>
      </vt:variant>
      <vt:variant>
        <vt:lpstr>Titres des diapositives</vt:lpstr>
      </vt:variant>
      <vt:variant>
        <vt:i4>86</vt:i4>
      </vt:variant>
    </vt:vector>
  </HeadingPairs>
  <TitlesOfParts>
    <vt:vector size="103" baseType="lpstr">
      <vt:lpstr>Tw Cen MT</vt:lpstr>
      <vt:lpstr>Arial</vt:lpstr>
      <vt:lpstr>Wingdings</vt:lpstr>
      <vt:lpstr>Wingdings 2</vt:lpstr>
      <vt:lpstr>Calibri</vt:lpstr>
      <vt:lpstr>Wingdings 3</vt:lpstr>
      <vt:lpstr>AcademicPresentation2</vt:lpstr>
      <vt:lpstr>AcademicPresentation2</vt:lpstr>
      <vt:lpstr>AcademicPresentation2</vt:lpstr>
      <vt:lpstr>AcademicPresentation2</vt:lpstr>
      <vt:lpstr>AcademicPresentation2</vt:lpstr>
      <vt:lpstr>AcademicPresentation2</vt:lpstr>
      <vt:lpstr>AcademicPresentation2</vt:lpstr>
      <vt:lpstr>AcademicPresentation2</vt:lpstr>
      <vt:lpstr>AcademicPresentation2</vt:lpstr>
      <vt:lpstr>AcademicPresentation2</vt:lpstr>
      <vt:lpstr>AcademicPresentation2</vt:lpstr>
      <vt:lpstr>APPRENDRE À LIRE DE L’EXPLICITE À L’IMPLICITE </vt:lpstr>
      <vt:lpstr>Exemple 1: une évaluation cycle 3, INETOP, Aubret &amp; Blanchard, 1991</vt:lpstr>
      <vt:lpstr>Diapositive 3</vt:lpstr>
      <vt:lpstr>Diapositive 4</vt:lpstr>
      <vt:lpstr>Diapositive 5</vt:lpstr>
      <vt:lpstr>Diapositive 6</vt:lpstr>
      <vt:lpstr>Diapositive 7</vt:lpstr>
      <vt:lpstr>Exemple 2 : Dessiner, résumer, expanser…</vt:lpstr>
      <vt:lpstr>Diapositive 9</vt:lpstr>
      <vt:lpstr>Plan </vt:lpstr>
      <vt:lpstr>Se mettre d’accord sur 4 termes </vt:lpstr>
      <vt:lpstr>Autant de lecteurs, autant de représentations</vt:lpstr>
      <vt:lpstr>Implicite et explicite</vt:lpstr>
      <vt:lpstr>Implicite et explicite</vt:lpstr>
      <vt:lpstr>3 types d’implicites</vt:lpstr>
      <vt:lpstr>Le présupposé est culturel</vt:lpstr>
      <vt:lpstr>L’impliqué résulte d’un calcul d’inférence</vt:lpstr>
      <vt:lpstr>Le sous-entendu est intentionnel</vt:lpstr>
      <vt:lpstr>Comprendre et interpréter</vt:lpstr>
      <vt:lpstr>Comprendre et interpréter</vt:lpstr>
      <vt:lpstr>Comprendre et interpréter</vt:lpstr>
      <vt:lpstr>Vers une définition</vt:lpstr>
      <vt:lpstr>Plan </vt:lpstr>
      <vt:lpstr>Les composantes de la compréhension : quelques rappels théoriques</vt:lpstr>
      <vt:lpstr>Le calcul syntaxique</vt:lpstr>
      <vt:lpstr>Le calcul syntaxique</vt:lpstr>
      <vt:lpstr>Le calcul syntaxique</vt:lpstr>
      <vt:lpstr>Le traitement sémantique : le modèle de situation</vt:lpstr>
      <vt:lpstr>Le traitement sémantique : le modèle de situation</vt:lpstr>
      <vt:lpstr>Van Dijk et Kintsch (1983) :  un modèle de la compréhension des textes. </vt:lpstr>
      <vt:lpstr>Van Dijk et Kintsch (1983) :  un modèle de la compréhension des textes. </vt:lpstr>
      <vt:lpstr>Van Dijk et Kintsch (1983) :  un modèle de la compréhension des textes. </vt:lpstr>
      <vt:lpstr>Van Dijk et Kintsch (1983) :  un modèle de la compréhension des textes. </vt:lpstr>
      <vt:lpstr>Van Dijk et Kintsch (1983) :  un modèle de la compréhension des textes. </vt:lpstr>
      <vt:lpstr>Van Dijk et Kintsch (1983) :  un modèle de la compréhension des textes. </vt:lpstr>
      <vt:lpstr>Van Dijk et Kintsch (1983) :  un modèle de la compréhension des textes. </vt:lpstr>
      <vt:lpstr>Van Dijk et Kintsch (1983) :  un modèle de la compréhension des textes. </vt:lpstr>
      <vt:lpstr>En résumé</vt:lpstr>
      <vt:lpstr>Plan </vt:lpstr>
      <vt:lpstr>Les problèmes rencontrés par les enfants</vt:lpstr>
      <vt:lpstr>Déchiffrage et identification des mots</vt:lpstr>
      <vt:lpstr>Déchiffrage et identification des mots</vt:lpstr>
      <vt:lpstr>Les problèmes liés à la production d’inférences</vt:lpstr>
      <vt:lpstr>Inférences nécessaires</vt:lpstr>
      <vt:lpstr>Inférences nécessaires</vt:lpstr>
      <vt:lpstr>Inférences nécessaires</vt:lpstr>
      <vt:lpstr>Inférences logiques ou pragmatiques</vt:lpstr>
      <vt:lpstr>Le traitement des inférences</vt:lpstr>
      <vt:lpstr>Les problèmes liés aux stratégies d’autorégulation de sa propre compréhension</vt:lpstr>
      <vt:lpstr>Les problèmes liés aux stratégies d’autorégulation de sa propre compréhension</vt:lpstr>
      <vt:lpstr>Plan </vt:lpstr>
      <vt:lpstr>Doit-on enseigner la compréhension ? Peut-on apprendre à comprendre ?</vt:lpstr>
      <vt:lpstr>Principes didactiques et pédagogiques</vt:lpstr>
      <vt:lpstr>Principes didactiques et pédagogiques</vt:lpstr>
      <vt:lpstr>Des activités didactiques qui font consensus </vt:lpstr>
      <vt:lpstr>Des activités didactiques qui font consensus </vt:lpstr>
      <vt:lpstr>Des activités didactiques qui font consensus </vt:lpstr>
      <vt:lpstr>Des activités didactiques qui font consensus </vt:lpstr>
      <vt:lpstr>Des activités didactiques qui font consensus </vt:lpstr>
      <vt:lpstr>Diapositive 60</vt:lpstr>
      <vt:lpstr>Le « calcul mental » des inférences</vt:lpstr>
      <vt:lpstr>Réécriture et inférences</vt:lpstr>
      <vt:lpstr>Jocelyne GIASSON La compréhension en lecture De Boeck Gaëtan Morin 1990 – les types d’inférences</vt:lpstr>
      <vt:lpstr>Des activités didactiques qui font consensus </vt:lpstr>
      <vt:lpstr>Deux apprentissages spécifiques</vt:lpstr>
      <vt:lpstr>Deux apprentissages spécifiques</vt:lpstr>
      <vt:lpstr>Deux apprentissages spécifiques</vt:lpstr>
      <vt:lpstr>Des étapes pour cet apprentissage</vt:lpstr>
      <vt:lpstr>Deux apprentissages spécifiques</vt:lpstr>
      <vt:lpstr>Des étapes pour cet apprentissage</vt:lpstr>
      <vt:lpstr>Petite bibliographie</vt:lpstr>
      <vt:lpstr>Petite bibliographie</vt:lpstr>
      <vt:lpstr>Petite bibliographie</vt:lpstr>
      <vt:lpstr>Petite bibliographie</vt:lpstr>
      <vt:lpstr>Petite bibliographie</vt:lpstr>
      <vt:lpstr>Information</vt:lpstr>
      <vt:lpstr>Information</vt:lpstr>
      <vt:lpstr>Schedule</vt:lpstr>
      <vt:lpstr>Introduction/Course Description</vt:lpstr>
      <vt:lpstr>Objectives and Results</vt:lpstr>
      <vt:lpstr>Vocabulary</vt:lpstr>
      <vt:lpstr>Procedures/Lecture Slide</vt:lpstr>
      <vt:lpstr>Graphs/Charts 1</vt:lpstr>
      <vt:lpstr>Graphs/Charts 2</vt:lpstr>
      <vt:lpstr>Conclusion</vt:lpstr>
      <vt:lpstr>Questions/Discussions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APPRENDRE À LIRE DE L’EXPLICITE À L’IMPLICITE </dc:title>
  <dc:creator/>
  <cp:keywords/>
  <cp:lastModifiedBy/>
  <cp:revision>1</cp:revision>
  <dcterms:created xsi:type="dcterms:W3CDTF">2012-11-23T07:34:08Z</dcterms:created>
  <dcterms:modified xsi:type="dcterms:W3CDTF">2013-01-09T12:48:31Z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