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84" r:id="rId3"/>
    <p:sldId id="277" r:id="rId4"/>
    <p:sldId id="286" r:id="rId5"/>
    <p:sldId id="290" r:id="rId6"/>
    <p:sldId id="307" r:id="rId7"/>
    <p:sldId id="278" r:id="rId8"/>
    <p:sldId id="279" r:id="rId9"/>
    <p:sldId id="285" r:id="rId10"/>
    <p:sldId id="305" r:id="rId11"/>
    <p:sldId id="287" r:id="rId12"/>
    <p:sldId id="288" r:id="rId13"/>
    <p:sldId id="289" r:id="rId14"/>
    <p:sldId id="306" r:id="rId15"/>
    <p:sldId id="291" r:id="rId16"/>
    <p:sldId id="300" r:id="rId17"/>
    <p:sldId id="301" r:id="rId18"/>
    <p:sldId id="30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FD4"/>
    <a:srgbClr val="FF9966"/>
    <a:srgbClr val="E8D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5110" autoAdjust="0"/>
  </p:normalViewPr>
  <p:slideViewPr>
    <p:cSldViewPr snapToGrid="0">
      <p:cViewPr varScale="1">
        <p:scale>
          <a:sx n="63" d="100"/>
          <a:sy n="63"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59689835-5756-4B61-8098-FB6DAE9FC4EA}" type="datetimeFigureOut">
              <a:rPr lang="fr-FR" smtClean="0"/>
              <a:t>05/07/2022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199604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689835-5756-4B61-8098-FB6DAE9FC4EA}" type="datetimeFigureOut">
              <a:rPr lang="fr-FR" smtClean="0"/>
              <a:t>05/07/2022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174597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689835-5756-4B61-8098-FB6DAE9FC4EA}" type="datetimeFigureOut">
              <a:rPr lang="fr-FR" smtClean="0"/>
              <a:t>05/07/2022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338705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689835-5756-4B61-8098-FB6DAE9FC4EA}" type="datetimeFigureOut">
              <a:rPr lang="fr-FR" smtClean="0"/>
              <a:t>05/07/2022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291718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59689835-5756-4B61-8098-FB6DAE9FC4EA}" type="datetimeFigureOut">
              <a:rPr lang="fr-FR" smtClean="0"/>
              <a:t>05/07/2022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132541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9689835-5756-4B61-8098-FB6DAE9FC4EA}" type="datetimeFigureOut">
              <a:rPr lang="fr-FR" smtClean="0"/>
              <a:t>05/07/2022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166463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9689835-5756-4B61-8098-FB6DAE9FC4EA}" type="datetimeFigureOut">
              <a:rPr lang="fr-FR" smtClean="0"/>
              <a:t>05/07/2022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398005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9689835-5756-4B61-8098-FB6DAE9FC4EA}" type="datetimeFigureOut">
              <a:rPr lang="fr-FR" smtClean="0"/>
              <a:t>05/07/2022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85785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689835-5756-4B61-8098-FB6DAE9FC4EA}" type="datetimeFigureOut">
              <a:rPr lang="fr-FR" smtClean="0"/>
              <a:t>05/07/2022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266720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9689835-5756-4B61-8098-FB6DAE9FC4EA}" type="datetimeFigureOut">
              <a:rPr lang="fr-FR" smtClean="0"/>
              <a:t>05/07/2022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268553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9689835-5756-4B61-8098-FB6DAE9FC4EA}" type="datetimeFigureOut">
              <a:rPr lang="fr-FR" smtClean="0"/>
              <a:t>05/07/2022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9F784A-FBD6-4658-95B2-96AD4CAACF71}" type="slidenum">
              <a:rPr lang="fr-FR" smtClean="0"/>
              <a:t>‹N°›</a:t>
            </a:fld>
            <a:endParaRPr lang="fr-FR"/>
          </a:p>
        </p:txBody>
      </p:sp>
    </p:spTree>
    <p:extLst>
      <p:ext uri="{BB962C8B-B14F-4D97-AF65-F5344CB8AC3E}">
        <p14:creationId xmlns:p14="http://schemas.microsoft.com/office/powerpoint/2010/main" val="299236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89835-5756-4B61-8098-FB6DAE9FC4EA}" type="datetimeFigureOut">
              <a:rPr lang="fr-FR" smtClean="0"/>
              <a:t>05/07/2022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F784A-FBD6-4658-95B2-96AD4CAACF71}" type="slidenum">
              <a:rPr lang="fr-FR" smtClean="0"/>
              <a:t>‹N°›</a:t>
            </a:fld>
            <a:endParaRPr lang="fr-FR"/>
          </a:p>
        </p:txBody>
      </p:sp>
    </p:spTree>
    <p:extLst>
      <p:ext uri="{BB962C8B-B14F-4D97-AF65-F5344CB8AC3E}">
        <p14:creationId xmlns:p14="http://schemas.microsoft.com/office/powerpoint/2010/main" val="3630416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6275" y="2541319"/>
            <a:ext cx="10343408" cy="1021556"/>
          </a:xfrm>
          <a:prstGeom prst="roundRect">
            <a:avLst/>
          </a:prstGeom>
          <a:noFill/>
          <a:ln w="57150">
            <a:solidFill>
              <a:schemeClr val="accent1">
                <a:lumMod val="75000"/>
              </a:schemeClr>
            </a:solidFill>
          </a:ln>
        </p:spPr>
        <p:txBody>
          <a:bodyPr wrap="square" rtlCol="0">
            <a:spAutoFit/>
          </a:bodyPr>
          <a:lstStyle/>
          <a:p>
            <a:pPr algn="ctr"/>
            <a:r>
              <a:rPr lang="fr-FR" sz="5400" dirty="0" smtClean="0"/>
              <a:t>1- AVANT LA PISCINE</a:t>
            </a:r>
            <a:endParaRPr lang="fr-FR" sz="5400" dirty="0"/>
          </a:p>
        </p:txBody>
      </p:sp>
      <p:sp>
        <p:nvSpPr>
          <p:cNvPr id="4" name="ZoneTexte 3"/>
          <p:cNvSpPr txBox="1"/>
          <p:nvPr/>
        </p:nvSpPr>
        <p:spPr>
          <a:xfrm flipH="1">
            <a:off x="413359" y="6037545"/>
            <a:ext cx="4221271" cy="369332"/>
          </a:xfrm>
          <a:prstGeom prst="rect">
            <a:avLst/>
          </a:prstGeom>
          <a:noFill/>
        </p:spPr>
        <p:txBody>
          <a:bodyPr wrap="square" rtlCol="0">
            <a:spAutoFit/>
          </a:bodyPr>
          <a:lstStyle/>
          <a:p>
            <a:r>
              <a:rPr lang="fr-FR" dirty="0" smtClean="0"/>
              <a:t>Les conseillers pédagogiques EPS du Rhône</a:t>
            </a:r>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0362" y="5836920"/>
            <a:ext cx="1629024" cy="569957"/>
          </a:xfrm>
          <a:prstGeom prst="rect">
            <a:avLst/>
          </a:prstGeom>
        </p:spPr>
      </p:pic>
    </p:spTree>
    <p:extLst>
      <p:ext uri="{BB962C8B-B14F-4D97-AF65-F5344CB8AC3E}">
        <p14:creationId xmlns:p14="http://schemas.microsoft.com/office/powerpoint/2010/main" val="3601267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6275" y="2541319"/>
            <a:ext cx="10343408" cy="1021556"/>
          </a:xfrm>
          <a:prstGeom prst="roundRect">
            <a:avLst/>
          </a:prstGeom>
          <a:noFill/>
          <a:ln w="57150">
            <a:solidFill>
              <a:schemeClr val="accent1">
                <a:lumMod val="75000"/>
              </a:schemeClr>
            </a:solidFill>
          </a:ln>
        </p:spPr>
        <p:txBody>
          <a:bodyPr wrap="square" rtlCol="0">
            <a:spAutoFit/>
          </a:bodyPr>
          <a:lstStyle/>
          <a:p>
            <a:pPr algn="ctr"/>
            <a:r>
              <a:rPr lang="fr-FR" sz="5400" dirty="0"/>
              <a:t>3</a:t>
            </a:r>
            <a:r>
              <a:rPr lang="fr-FR" sz="5400" dirty="0" smtClean="0"/>
              <a:t>- SECURITE</a:t>
            </a:r>
            <a:endParaRPr lang="fr-FR" sz="5400" dirty="0"/>
          </a:p>
        </p:txBody>
      </p:sp>
    </p:spTree>
    <p:extLst>
      <p:ext uri="{BB962C8B-B14F-4D97-AF65-F5344CB8AC3E}">
        <p14:creationId xmlns:p14="http://schemas.microsoft.com/office/powerpoint/2010/main" val="1260633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989429038"/>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Connaître et expliquer pourquoi il faut respecter les règles d’or</a:t>
                      </a:r>
                    </a:p>
                  </a:txBody>
                  <a:tcPr/>
                </a:tc>
                <a:tc>
                  <a:txBody>
                    <a:bodyPr/>
                    <a:lstStyle/>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Décrire et verbaliser les comportements dangereux à partir de dessins.</a:t>
                      </a:r>
                    </a:p>
                    <a:p>
                      <a:pPr marL="0" indent="0">
                        <a:lnSpc>
                          <a:spcPct val="150000"/>
                        </a:lnSpc>
                        <a:buFont typeface="Wingdings" panose="05000000000000000000" pitchFamily="2" charset="2"/>
                        <a:buNone/>
                      </a:pPr>
                      <a:endParaRPr lang="fr-FR" sz="1400" baseline="0" dirty="0" smtClean="0">
                        <a:latin typeface="+mn-lt"/>
                        <a:cs typeface="Arial" panose="020B0604020202020204" pitchFamily="34" charset="0"/>
                        <a:sym typeface="Wingdings" panose="05000000000000000000" pitchFamily="2" charset="2"/>
                      </a:endParaRPr>
                    </a:p>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Vérifier les réponses dans la colonne des interdits.</a:t>
                      </a:r>
                    </a:p>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Associer la phrase d’explication aux différents comportements dangereux.</a:t>
                      </a:r>
                    </a:p>
                    <a:p>
                      <a:pPr marL="0" indent="0">
                        <a:lnSpc>
                          <a:spcPct val="150000"/>
                        </a:lnSpc>
                        <a:buFont typeface="Wingdings" panose="05000000000000000000" pitchFamily="2" charset="2"/>
                        <a:buNone/>
                      </a:pPr>
                      <a:endParaRPr lang="fr-FR" sz="1400" baseline="0" dirty="0" smtClean="0">
                        <a:latin typeface="+mn-lt"/>
                        <a:cs typeface="Arial" panose="020B0604020202020204" pitchFamily="34" charset="0"/>
                      </a:endParaRPr>
                    </a:p>
                    <a:p>
                      <a:pPr marL="0" indent="0">
                        <a:lnSpc>
                          <a:spcPct val="150000"/>
                        </a:lnSpc>
                        <a:buNone/>
                      </a:pPr>
                      <a:endParaRPr lang="fr-FR" sz="1400" dirty="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savent identifier et expliquer les comportements dangereux.</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Rendre transparent le cache</a:t>
                      </a:r>
                      <a:r>
                        <a:rPr lang="fr-FR" sz="1400" baseline="0" dirty="0" smtClean="0">
                          <a:latin typeface="+mn-lt"/>
                          <a:cs typeface="Arial" panose="020B0604020202020204" pitchFamily="34" charset="0"/>
                        </a:rPr>
                        <a:t> de couleur de chaque dessin et de chaque interdit.</a:t>
                      </a: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1</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pic>
        <p:nvPicPr>
          <p:cNvPr id="3" name="Image 2"/>
          <p:cNvPicPr>
            <a:picLocks noChangeAspect="1"/>
          </p:cNvPicPr>
          <p:nvPr/>
        </p:nvPicPr>
        <p:blipFill rotWithShape="1">
          <a:blip r:embed="rId2"/>
          <a:srcRect l="41300" t="8621" r="4515" b="8621"/>
          <a:stretch/>
        </p:blipFill>
        <p:spPr>
          <a:xfrm>
            <a:off x="8443608" y="2169268"/>
            <a:ext cx="2213766" cy="544750"/>
          </a:xfrm>
          <a:prstGeom prst="rect">
            <a:avLst/>
          </a:prstGeom>
        </p:spPr>
      </p:pic>
    </p:spTree>
    <p:extLst>
      <p:ext uri="{BB962C8B-B14F-4D97-AF65-F5344CB8AC3E}">
        <p14:creationId xmlns:p14="http://schemas.microsoft.com/office/powerpoint/2010/main" val="1406438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286159279"/>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Identifier les situations</a:t>
                      </a:r>
                      <a:r>
                        <a:rPr lang="fr-FR" sz="1400" b="1" baseline="0" dirty="0" smtClean="0">
                          <a:latin typeface="+mn-lt"/>
                          <a:cs typeface="Arial" panose="020B0604020202020204" pitchFamily="34" charset="0"/>
                        </a:rPr>
                        <a:t> dangereuses ou qui interdisent l’entrée dans l’eau</a:t>
                      </a:r>
                      <a:endParaRPr lang="fr-FR" sz="1400" b="1" dirty="0" smtClean="0">
                        <a:latin typeface="+mn-lt"/>
                        <a:cs typeface="Arial" panose="020B0604020202020204" pitchFamily="34" charset="0"/>
                      </a:endParaRPr>
                    </a:p>
                  </a:txBody>
                  <a:tcPr/>
                </a:tc>
                <a:tc>
                  <a:txBody>
                    <a:bodyPr/>
                    <a:lstStyle/>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Lecture collective des propositions une à une.</a:t>
                      </a:r>
                    </a:p>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Réponse individuelle sur ardoise.</a:t>
                      </a:r>
                    </a:p>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Débat et validation collective à l’aide de la loupe rouge.</a:t>
                      </a:r>
                    </a:p>
                    <a:p>
                      <a:pPr marL="0" indent="0">
                        <a:lnSpc>
                          <a:spcPct val="150000"/>
                        </a:lnSpc>
                        <a:buFont typeface="Wingdings" panose="05000000000000000000" pitchFamily="2" charset="2"/>
                        <a:buNone/>
                      </a:pPr>
                      <a:endParaRPr lang="fr-FR" sz="1400" baseline="0" dirty="0" smtClean="0">
                        <a:latin typeface="+mn-lt"/>
                        <a:cs typeface="Arial" panose="020B0604020202020204" pitchFamily="34" charset="0"/>
                      </a:endParaRPr>
                    </a:p>
                    <a:p>
                      <a:pPr marL="0" indent="0">
                        <a:lnSpc>
                          <a:spcPct val="150000"/>
                        </a:lnSpc>
                        <a:buNone/>
                      </a:pPr>
                      <a:endParaRPr lang="fr-FR" sz="1400" dirty="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savent identifier et expliquer pourquoi ces comportements sont dangereux ou sans risque.</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fr-FR" sz="1400" dirty="0" smtClean="0">
                          <a:latin typeface="+mn-lt"/>
                          <a:cs typeface="Arial" panose="020B0604020202020204" pitchFamily="34" charset="0"/>
                        </a:rPr>
                        <a:t>Déplacer la loupe rouge à la fin de chaque question pour dévoiler la réponse oui/non.</a:t>
                      </a: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2</a:t>
                      </a: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spTree>
    <p:extLst>
      <p:ext uri="{BB962C8B-B14F-4D97-AF65-F5344CB8AC3E}">
        <p14:creationId xmlns:p14="http://schemas.microsoft.com/office/powerpoint/2010/main" val="1362419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041889219"/>
              </p:ext>
            </p:extLst>
          </p:nvPr>
        </p:nvGraphicFramePr>
        <p:xfrm>
          <a:off x="239392" y="0"/>
          <a:ext cx="11497235" cy="6943684"/>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Repérer dans les différents contextes de baignade si on peut évoluer</a:t>
                      </a:r>
                      <a:r>
                        <a:rPr lang="fr-FR" sz="1400" b="1" baseline="0" dirty="0" smtClean="0">
                          <a:latin typeface="+mn-lt"/>
                          <a:cs typeface="Arial" panose="020B0604020202020204" pitchFamily="34" charset="0"/>
                        </a:rPr>
                        <a:t> sans se mettre en danger</a:t>
                      </a:r>
                      <a:endParaRPr lang="fr-FR" sz="1400" b="1" dirty="0" smtClean="0">
                        <a:latin typeface="+mn-lt"/>
                        <a:cs typeface="Arial" panose="020B0604020202020204" pitchFamily="34" charset="0"/>
                      </a:endParaRPr>
                    </a:p>
                  </a:txBody>
                  <a:tcPr/>
                </a:tc>
                <a:tc>
                  <a:txBody>
                    <a:bodyPr/>
                    <a:lstStyle/>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rPr>
                        <a:t>Décrire collectivement les personnes en charge de l’encadrement et/ou de l’organisation de l’activité natation et préciser le rôle de chacun.</a:t>
                      </a:r>
                    </a:p>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rPr>
                        <a:t>Positionner ces personnes dans le plan de la piscine afin d’expliciter les règles relatives à la sécurité au bord du bassin.</a:t>
                      </a:r>
                    </a:p>
                    <a:p>
                      <a:pPr marL="0" indent="0">
                        <a:lnSpc>
                          <a:spcPct val="150000"/>
                        </a:lnSpc>
                        <a:buFont typeface="Wingdings" panose="05000000000000000000" pitchFamily="2" charset="2"/>
                        <a:buNone/>
                      </a:pPr>
                      <a:endParaRPr lang="fr-FR" sz="1400" baseline="0" dirty="0" smtClean="0">
                        <a:latin typeface="+mn-lt"/>
                        <a:cs typeface="Arial" panose="020B0604020202020204" pitchFamily="34" charset="0"/>
                      </a:endParaRPr>
                    </a:p>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rPr>
                        <a:t>Décrire et analyser collectivement chaque situation afin de déterminer si les conditions de surveillance sont satisfaisantes. Proposer des modifications si besoin.</a:t>
                      </a:r>
                    </a:p>
                    <a:p>
                      <a:pPr marL="285750" indent="-285750">
                        <a:lnSpc>
                          <a:spcPct val="150000"/>
                        </a:lnSpc>
                        <a:buFont typeface="Wingdings" panose="05000000000000000000" pitchFamily="2" charset="2"/>
                        <a:buChar char="à"/>
                      </a:pPr>
                      <a:endParaRPr lang="fr-FR" sz="1400" baseline="0" dirty="0" smtClean="0">
                        <a:latin typeface="+mn-lt"/>
                        <a:cs typeface="Arial" panose="020B0604020202020204" pitchFamily="34" charset="0"/>
                      </a:endParaRPr>
                    </a:p>
                    <a:p>
                      <a:pPr marL="285750" indent="-285750">
                        <a:lnSpc>
                          <a:spcPct val="150000"/>
                        </a:lnSpc>
                        <a:buFont typeface="Wingdings" panose="05000000000000000000" pitchFamily="2" charset="2"/>
                        <a:buChar char="à"/>
                      </a:pPr>
                      <a:r>
                        <a:rPr lang="fr-FR" sz="1400" i="1" baseline="0" dirty="0" smtClean="0">
                          <a:latin typeface="+mn-lt"/>
                          <a:cs typeface="Arial" panose="020B0604020202020204" pitchFamily="34" charset="0"/>
                        </a:rPr>
                        <a:t>Variante : </a:t>
                      </a:r>
                      <a:r>
                        <a:rPr lang="fr-FR" sz="1400" baseline="0" dirty="0" smtClean="0">
                          <a:latin typeface="+mn-lt"/>
                          <a:cs typeface="Arial" panose="020B0604020202020204" pitchFamily="34" charset="0"/>
                        </a:rPr>
                        <a:t>Echanger collectivement autour des situations proposées en mettant l’accent sur les spécificités du contexte et de l’environnement.</a:t>
                      </a: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fr-FR" sz="1400" baseline="0" dirty="0" smtClean="0">
                          <a:latin typeface="+mn-lt"/>
                          <a:cs typeface="Arial" panose="020B0604020202020204" pitchFamily="34" charset="0"/>
                        </a:rPr>
                        <a:t>Les élèves savent identifier et expliquer pourquoi les éléments relatifs à la surveillance sont réunis ou non pour assurer leur sécurité.</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Remplacer les avatars par des photos des personnes effectivement en charge de l’encadrement et/</a:t>
                      </a:r>
                      <a:r>
                        <a:rPr lang="fr-FR" sz="1400" baseline="0" dirty="0" smtClean="0">
                          <a:latin typeface="+mn-lt"/>
                          <a:cs typeface="Arial" panose="020B0604020202020204" pitchFamily="34" charset="0"/>
                        </a:rPr>
                        <a:t>ou de</a:t>
                      </a:r>
                      <a:r>
                        <a:rPr lang="fr-FR" sz="1400" dirty="0" smtClean="0">
                          <a:latin typeface="+mn-lt"/>
                          <a:cs typeface="Arial" panose="020B0604020202020204" pitchFamily="34" charset="0"/>
                        </a:rPr>
                        <a:t> l’organisation.</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Dupliquer la page de la tâche n°3 pour créer</a:t>
                      </a:r>
                      <a:r>
                        <a:rPr lang="fr-FR" sz="1400" baseline="0" dirty="0" smtClean="0">
                          <a:latin typeface="+mn-lt"/>
                          <a:cs typeface="Arial" panose="020B0604020202020204" pitchFamily="34" charset="0"/>
                        </a:rPr>
                        <a:t> d’autres situations (les images des personnes sont duplicables à l’infini).</a:t>
                      </a: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Pour chaque situation, n’afficher que le calque correspondant au niveau</a:t>
                      </a:r>
                      <a:r>
                        <a:rPr lang="fr-FR" sz="1400" baseline="0" dirty="0" smtClean="0">
                          <a:latin typeface="+mn-lt"/>
                          <a:cs typeface="Arial" panose="020B0604020202020204" pitchFamily="34" charset="0"/>
                        </a:rPr>
                        <a:t> souhaité : niveau 1 ou 2 (plus autonome).</a:t>
                      </a: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3</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4</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5</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5334" y="6428558"/>
            <a:ext cx="1227411" cy="429442"/>
          </a:xfrm>
          <a:prstGeom prst="rect">
            <a:avLst/>
          </a:prstGeom>
        </p:spPr>
      </p:pic>
    </p:spTree>
    <p:extLst>
      <p:ext uri="{BB962C8B-B14F-4D97-AF65-F5344CB8AC3E}">
        <p14:creationId xmlns:p14="http://schemas.microsoft.com/office/powerpoint/2010/main" val="978084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6275" y="2541319"/>
            <a:ext cx="10343408" cy="1021556"/>
          </a:xfrm>
          <a:prstGeom prst="roundRect">
            <a:avLst/>
          </a:prstGeom>
          <a:noFill/>
          <a:ln w="57150">
            <a:solidFill>
              <a:schemeClr val="accent1">
                <a:lumMod val="75000"/>
              </a:schemeClr>
            </a:solidFill>
          </a:ln>
        </p:spPr>
        <p:txBody>
          <a:bodyPr wrap="square" rtlCol="0">
            <a:spAutoFit/>
          </a:bodyPr>
          <a:lstStyle/>
          <a:p>
            <a:pPr algn="ctr"/>
            <a:r>
              <a:rPr lang="fr-FR" sz="5400" dirty="0"/>
              <a:t>4</a:t>
            </a:r>
            <a:r>
              <a:rPr lang="fr-FR" sz="5400" dirty="0" smtClean="0"/>
              <a:t>- APPRENDRE A LA PISCINE</a:t>
            </a:r>
            <a:endParaRPr lang="fr-FR" sz="5400" dirty="0"/>
          </a:p>
        </p:txBody>
      </p:sp>
    </p:spTree>
    <p:extLst>
      <p:ext uri="{BB962C8B-B14F-4D97-AF65-F5344CB8AC3E}">
        <p14:creationId xmlns:p14="http://schemas.microsoft.com/office/powerpoint/2010/main" val="1907434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409931615"/>
              </p:ext>
            </p:extLst>
          </p:nvPr>
        </p:nvGraphicFramePr>
        <p:xfrm>
          <a:off x="295836" y="293529"/>
          <a:ext cx="11497235" cy="6303604"/>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Identifier les différentes actions possibles à</a:t>
                      </a:r>
                      <a:r>
                        <a:rPr lang="fr-FR" sz="1400" b="1" baseline="0" dirty="0" smtClean="0">
                          <a:latin typeface="+mn-lt"/>
                          <a:cs typeface="Arial" panose="020B0604020202020204" pitchFamily="34" charset="0"/>
                        </a:rPr>
                        <a:t> la piscine</a:t>
                      </a:r>
                      <a:endParaRPr lang="fr-FR" sz="1400" b="1" dirty="0" smtClean="0">
                        <a:latin typeface="+mn-lt"/>
                        <a:cs typeface="Arial" panose="020B0604020202020204" pitchFamily="34" charset="0"/>
                      </a:endParaRPr>
                    </a:p>
                  </a:txBody>
                  <a:tcPr/>
                </a:tc>
                <a:tc>
                  <a:txBody>
                    <a:bodyPr/>
                    <a:lstStyle/>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Décrire les images relatives à chaque type d’action :</a:t>
                      </a:r>
                    </a:p>
                    <a:p>
                      <a:pPr marL="285750" indent="-285750">
                        <a:lnSpc>
                          <a:spcPct val="150000"/>
                        </a:lnSpc>
                        <a:buFontTx/>
                        <a:buChar char="-"/>
                      </a:pPr>
                      <a:r>
                        <a:rPr lang="fr-FR" sz="1400" baseline="0" dirty="0" smtClean="0">
                          <a:latin typeface="+mn-lt"/>
                          <a:cs typeface="Arial" panose="020B0604020202020204" pitchFamily="34" charset="0"/>
                          <a:sym typeface="Wingdings" panose="05000000000000000000" pitchFamily="2" charset="2"/>
                        </a:rPr>
                        <a:t>Les entrées : tâche n°1</a:t>
                      </a:r>
                    </a:p>
                    <a:p>
                      <a:pPr marL="285750" indent="-285750">
                        <a:lnSpc>
                          <a:spcPct val="150000"/>
                        </a:lnSpc>
                        <a:buFontTx/>
                        <a:buChar char="-"/>
                      </a:pPr>
                      <a:r>
                        <a:rPr lang="fr-FR" sz="1400" baseline="0" dirty="0" smtClean="0">
                          <a:latin typeface="+mn-lt"/>
                          <a:cs typeface="Arial" panose="020B0604020202020204" pitchFamily="34" charset="0"/>
                          <a:sym typeface="Wingdings" panose="05000000000000000000" pitchFamily="2" charset="2"/>
                        </a:rPr>
                        <a:t>Les déplacements : tâche n°2</a:t>
                      </a:r>
                    </a:p>
                    <a:p>
                      <a:pPr marL="285750" indent="-285750">
                        <a:lnSpc>
                          <a:spcPct val="150000"/>
                        </a:lnSpc>
                        <a:buFontTx/>
                        <a:buChar char="-"/>
                      </a:pPr>
                      <a:r>
                        <a:rPr lang="fr-FR" sz="1400" baseline="0" dirty="0" smtClean="0">
                          <a:latin typeface="+mn-lt"/>
                          <a:cs typeface="Arial" panose="020B0604020202020204" pitchFamily="34" charset="0"/>
                          <a:sym typeface="Wingdings" panose="05000000000000000000" pitchFamily="2" charset="2"/>
                        </a:rPr>
                        <a:t>Les immersions : tâche n°3</a:t>
                      </a:r>
                    </a:p>
                    <a:p>
                      <a:pPr marL="285750" indent="-285750">
                        <a:lnSpc>
                          <a:spcPct val="150000"/>
                        </a:lnSpc>
                        <a:buFontTx/>
                        <a:buChar char="-"/>
                      </a:pPr>
                      <a:r>
                        <a:rPr lang="fr-FR" sz="1400" baseline="0" dirty="0" smtClean="0">
                          <a:latin typeface="+mn-lt"/>
                          <a:cs typeface="Arial" panose="020B0604020202020204" pitchFamily="34" charset="0"/>
                          <a:sym typeface="Wingdings" panose="05000000000000000000" pitchFamily="2" charset="2"/>
                        </a:rPr>
                        <a:t>Les flottaisons : tâche n°4</a:t>
                      </a:r>
                    </a:p>
                    <a:p>
                      <a:pPr marL="285750" indent="-285750">
                        <a:lnSpc>
                          <a:spcPct val="150000"/>
                        </a:lnSpc>
                        <a:buFontTx/>
                        <a:buChar char="-"/>
                      </a:pPr>
                      <a:r>
                        <a:rPr lang="fr-FR" sz="1400" baseline="0" dirty="0" smtClean="0">
                          <a:latin typeface="+mn-lt"/>
                          <a:cs typeface="Arial" panose="020B0604020202020204" pitchFamily="34" charset="0"/>
                          <a:sym typeface="Wingdings" panose="05000000000000000000" pitchFamily="2" charset="2"/>
                        </a:rPr>
                        <a:t>Les sorties : tâche n°5</a:t>
                      </a:r>
                    </a:p>
                    <a:p>
                      <a:pPr marL="285750" indent="-285750">
                        <a:lnSpc>
                          <a:spcPct val="150000"/>
                        </a:lnSpc>
                        <a:buFontTx/>
                        <a:buChar char="-"/>
                      </a:pPr>
                      <a:endParaRPr lang="fr-FR" sz="1400" baseline="0" dirty="0" smtClean="0">
                        <a:latin typeface="+mn-lt"/>
                        <a:cs typeface="Arial" panose="020B0604020202020204" pitchFamily="34" charset="0"/>
                        <a:sym typeface="Wingdings" panose="05000000000000000000" pitchFamily="2" charset="2"/>
                      </a:endParaRPr>
                    </a:p>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Associer ces images aux photos/textes correspondants :</a:t>
                      </a:r>
                    </a:p>
                    <a:p>
                      <a:pPr marL="285750" indent="-285750">
                        <a:lnSpc>
                          <a:spcPct val="150000"/>
                        </a:lnSpc>
                        <a:buFontTx/>
                        <a:buChar char="-"/>
                      </a:pPr>
                      <a:r>
                        <a:rPr lang="fr-FR" sz="1400" kern="1200" dirty="0" smtClean="0">
                          <a:solidFill>
                            <a:schemeClr val="dk1"/>
                          </a:solidFill>
                          <a:latin typeface="+mn-lt"/>
                          <a:ea typeface="+mn-ea"/>
                          <a:cs typeface="+mn-cs"/>
                        </a:rPr>
                        <a:t>Individuellement ou par groupe à partir d'étiquettes papier</a:t>
                      </a:r>
                      <a:r>
                        <a:rPr lang="fr-FR" sz="1400" kern="1200" baseline="0" dirty="0" smtClean="0">
                          <a:solidFill>
                            <a:schemeClr val="dk1"/>
                          </a:solidFill>
                          <a:latin typeface="+mn-lt"/>
                          <a:ea typeface="+mn-ea"/>
                          <a:cs typeface="+mn-cs"/>
                        </a:rPr>
                        <a:t> pendant qu’un </a:t>
                      </a:r>
                      <a:r>
                        <a:rPr lang="fr-FR" sz="1400" kern="1200" dirty="0" smtClean="0">
                          <a:solidFill>
                            <a:schemeClr val="dk1"/>
                          </a:solidFill>
                          <a:latin typeface="+mn-lt"/>
                          <a:ea typeface="+mn-ea"/>
                          <a:cs typeface="+mn-cs"/>
                        </a:rPr>
                        <a:t>élève agit sur le paperboard (pioche).</a:t>
                      </a:r>
                    </a:p>
                    <a:p>
                      <a:pPr marL="285750" indent="-285750">
                        <a:lnSpc>
                          <a:spcPct val="150000"/>
                        </a:lnSpc>
                        <a:buFontTx/>
                        <a:buChar char="-"/>
                      </a:pPr>
                      <a:r>
                        <a:rPr lang="fr-FR" sz="1400" kern="1200" dirty="0" smtClean="0">
                          <a:solidFill>
                            <a:schemeClr val="dk1"/>
                          </a:solidFill>
                          <a:latin typeface="+mn-lt"/>
                          <a:ea typeface="+mn-ea"/>
                          <a:cs typeface="+mn-cs"/>
                        </a:rPr>
                        <a:t>Mise en commun et discussion collective à partir de la proposition de cet élève.</a:t>
                      </a:r>
                      <a:endParaRPr lang="fr-FR" sz="1400" baseline="0" dirty="0" smtClean="0">
                        <a:latin typeface="+mn-lt"/>
                        <a:cs typeface="Arial" panose="020B0604020202020204" pitchFamily="34" charset="0"/>
                      </a:endParaRPr>
                    </a:p>
                    <a:p>
                      <a:pPr marL="0" indent="0">
                        <a:lnSpc>
                          <a:spcPct val="150000"/>
                        </a:lnSpc>
                        <a:buNone/>
                      </a:pPr>
                      <a:endParaRPr lang="fr-FR" sz="1400" dirty="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savent nommer et décrire les différentes actions possibles à la piscine.</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fr-FR" sz="1400" baseline="0" dirty="0" smtClean="0">
                          <a:latin typeface="+mn-lt"/>
                          <a:cs typeface="Arial" panose="020B0604020202020204" pitchFamily="34" charset="0"/>
                        </a:rPr>
                        <a:t>Les élèves associent correctement le texte ou la photo à l’image de référence.</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Utiliser l’outil projecteur</a:t>
                      </a:r>
                    </a:p>
                    <a:p>
                      <a:pPr>
                        <a:lnSpc>
                          <a:spcPct val="150000"/>
                        </a:lnSpc>
                      </a:pPr>
                      <a:r>
                        <a:rPr lang="fr-FR" sz="1400" dirty="0" smtClean="0">
                          <a:latin typeface="+mn-lt"/>
                          <a:cs typeface="Arial" panose="020B0604020202020204" pitchFamily="34" charset="0"/>
                        </a:rPr>
                        <a:t>pour focaliser l’attention des élèves sur chaque image d’action.</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kern="1200" dirty="0" smtClean="0">
                          <a:solidFill>
                            <a:schemeClr val="dk1"/>
                          </a:solidFill>
                          <a:latin typeface="+mn-lt"/>
                          <a:ea typeface="+mn-ea"/>
                          <a:cs typeface="+mn-cs"/>
                        </a:rPr>
                        <a:t>Geler l’image au TNI lorsqu’un élève déplace les étiquettes sur l’ordinateur.</a:t>
                      </a:r>
                    </a:p>
                    <a:p>
                      <a:pPr>
                        <a:lnSpc>
                          <a:spcPct val="150000"/>
                        </a:lnSpc>
                      </a:pPr>
                      <a:endParaRPr lang="fr-FR" sz="1400" kern="1200" dirty="0" smtClean="0">
                        <a:solidFill>
                          <a:schemeClr val="dk1"/>
                        </a:solidFill>
                        <a:latin typeface="+mn-lt"/>
                        <a:ea typeface="+mn-ea"/>
                        <a:cs typeface="+mn-cs"/>
                      </a:endParaRPr>
                    </a:p>
                    <a:p>
                      <a:pPr>
                        <a:lnSpc>
                          <a:spcPct val="150000"/>
                        </a:lnSpc>
                      </a:pPr>
                      <a:r>
                        <a:rPr lang="fr-FR" sz="1400" kern="1200" dirty="0" smtClean="0">
                          <a:solidFill>
                            <a:schemeClr val="dk1"/>
                          </a:solidFill>
                          <a:latin typeface="+mn-lt"/>
                          <a:ea typeface="+mn-ea"/>
                          <a:cs typeface="+mn-cs"/>
                        </a:rPr>
                        <a:t>Dégeler l’image lors de la mise en commun.</a:t>
                      </a: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1a</a:t>
                      </a:r>
                    </a:p>
                    <a:p>
                      <a:pPr>
                        <a:lnSpc>
                          <a:spcPct val="150000"/>
                        </a:lnSpc>
                      </a:pPr>
                      <a:r>
                        <a:rPr lang="fr-FR" sz="1400" dirty="0" smtClean="0">
                          <a:latin typeface="+mn-lt"/>
                          <a:cs typeface="Arial" panose="020B0604020202020204" pitchFamily="34" charset="0"/>
                        </a:rPr>
                        <a:t>2a</a:t>
                      </a:r>
                    </a:p>
                    <a:p>
                      <a:pPr>
                        <a:lnSpc>
                          <a:spcPct val="150000"/>
                        </a:lnSpc>
                      </a:pPr>
                      <a:r>
                        <a:rPr lang="fr-FR" sz="1400" dirty="0" smtClean="0">
                          <a:latin typeface="+mn-lt"/>
                          <a:cs typeface="Arial" panose="020B0604020202020204" pitchFamily="34" charset="0"/>
                        </a:rPr>
                        <a:t>3a</a:t>
                      </a:r>
                    </a:p>
                    <a:p>
                      <a:pPr>
                        <a:lnSpc>
                          <a:spcPct val="150000"/>
                        </a:lnSpc>
                      </a:pPr>
                      <a:r>
                        <a:rPr lang="fr-FR" sz="1400" dirty="0" smtClean="0">
                          <a:latin typeface="+mn-lt"/>
                          <a:cs typeface="Arial" panose="020B0604020202020204" pitchFamily="34" charset="0"/>
                        </a:rPr>
                        <a:t>4a</a:t>
                      </a:r>
                    </a:p>
                    <a:p>
                      <a:pPr>
                        <a:lnSpc>
                          <a:spcPct val="150000"/>
                        </a:lnSpc>
                      </a:pPr>
                      <a:r>
                        <a:rPr lang="fr-FR" sz="1400" dirty="0" smtClean="0">
                          <a:latin typeface="+mn-lt"/>
                          <a:cs typeface="Arial" panose="020B0604020202020204" pitchFamily="34" charset="0"/>
                        </a:rPr>
                        <a:t>5a</a:t>
                      </a: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pic>
        <p:nvPicPr>
          <p:cNvPr id="3" name="Image 2"/>
          <p:cNvPicPr>
            <a:picLocks noChangeAspect="1"/>
          </p:cNvPicPr>
          <p:nvPr/>
        </p:nvPicPr>
        <p:blipFill>
          <a:blip r:embed="rId2"/>
          <a:stretch>
            <a:fillRect/>
          </a:stretch>
        </p:blipFill>
        <p:spPr>
          <a:xfrm>
            <a:off x="10207449" y="1050568"/>
            <a:ext cx="528285" cy="492101"/>
          </a:xfrm>
          <a:prstGeom prst="rect">
            <a:avLst/>
          </a:prstGeom>
        </p:spPr>
      </p:pic>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5660" y="6167691"/>
            <a:ext cx="1227411" cy="429442"/>
          </a:xfrm>
          <a:prstGeom prst="rect">
            <a:avLst/>
          </a:prstGeom>
        </p:spPr>
      </p:pic>
    </p:spTree>
    <p:extLst>
      <p:ext uri="{BB962C8B-B14F-4D97-AF65-F5344CB8AC3E}">
        <p14:creationId xmlns:p14="http://schemas.microsoft.com/office/powerpoint/2010/main" val="2659815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939656460"/>
              </p:ext>
            </p:extLst>
          </p:nvPr>
        </p:nvGraphicFramePr>
        <p:xfrm>
          <a:off x="283804" y="113055"/>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Identifier ses réussites et ses manières de faire à la piscine</a:t>
                      </a:r>
                    </a:p>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txBody>
                  <a:tcPr/>
                </a:tc>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r>
                        <a:rPr lang="fr-FR" sz="1400" baseline="0" dirty="0" smtClean="0">
                          <a:latin typeface="+mn-lt"/>
                          <a:cs typeface="Arial" panose="020B0604020202020204" pitchFamily="34" charset="0"/>
                          <a:sym typeface="Wingdings" panose="05000000000000000000" pitchFamily="2" charset="2"/>
                        </a:rPr>
                        <a:t>Expliquer collectivement la consigne : permettre à chaque élève de repérer l’image de l’action qu’il a réussie et d’expliquer par écrit comment il a fait pour réussir.</a:t>
                      </a:r>
                    </a:p>
                    <a:p>
                      <a:pPr marL="285750" indent="-285750">
                        <a:lnSpc>
                          <a:spcPct val="150000"/>
                        </a:lnSpc>
                        <a:buFont typeface="Wingdings" panose="05000000000000000000" pitchFamily="2" charset="2"/>
                        <a:buChar char="à"/>
                      </a:pPr>
                      <a:endParaRPr lang="fr-FR" sz="1400" baseline="0" dirty="0" smtClean="0">
                        <a:latin typeface="+mn-lt"/>
                        <a:cs typeface="Arial" panose="020B0604020202020204" pitchFamily="34" charset="0"/>
                        <a:sym typeface="Wingdings" panose="05000000000000000000" pitchFamily="2" charset="2"/>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r>
                        <a:rPr lang="fr-FR" sz="1400" baseline="0" dirty="0" smtClean="0">
                          <a:latin typeface="+mn-lt"/>
                          <a:cs typeface="Arial" panose="020B0604020202020204" pitchFamily="34" charset="0"/>
                          <a:sym typeface="Wingdings" panose="05000000000000000000" pitchFamily="2" charset="2"/>
                        </a:rPr>
                        <a:t>Expliquer collectivement la consigne : permettre à chaque élève de repérer l’action la plus difficile qu’il est sûr de réussir lors de la prochaine séance et d’expliquer comment il va faire.</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fr-FR" sz="1400" baseline="0" dirty="0" smtClean="0">
                        <a:latin typeface="+mn-lt"/>
                        <a:cs typeface="Arial" panose="020B0604020202020204" pitchFamily="34" charset="0"/>
                        <a:sym typeface="Wingdings" panose="05000000000000000000" pitchFamily="2" charset="2"/>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r>
                        <a:rPr lang="fr-FR" sz="1400" baseline="0" dirty="0" smtClean="0">
                          <a:latin typeface="+mn-lt"/>
                          <a:cs typeface="Arial" panose="020B0604020202020204" pitchFamily="34" charset="0"/>
                          <a:sym typeface="Wingdings" panose="05000000000000000000" pitchFamily="2" charset="2"/>
                        </a:rPr>
                        <a:t>Expliquer collectivement la consigne : permettre à chaque élève d’identifier les actions qui vont constituer son projet à réaliser.</a:t>
                      </a:r>
                      <a:endParaRPr lang="fr-FR" sz="1400" baseline="0" dirty="0" smtClean="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construisent, mettent en œuvre et évaluent un projet d’action en identifiant leurs réussites et leurs manières de faire.</a:t>
                      </a:r>
                    </a:p>
                  </a:txBody>
                  <a:tcPr/>
                </a:tc>
                <a:tc>
                  <a:txBody>
                    <a:bodyPr/>
                    <a:lstStyle/>
                    <a:p>
                      <a:pPr>
                        <a:lnSpc>
                          <a:spcPct val="150000"/>
                        </a:lnSpc>
                      </a:pPr>
                      <a:r>
                        <a:rPr lang="fr-FR" sz="1400" dirty="0" smtClean="0">
                          <a:latin typeface="+mn-lt"/>
                          <a:cs typeface="Arial" panose="020B0604020202020204" pitchFamily="34" charset="0"/>
                        </a:rPr>
                        <a:t>Pour permettre le travail individuel, prévoir une version papier pour chaque</a:t>
                      </a:r>
                      <a:r>
                        <a:rPr lang="fr-FR" sz="1400" baseline="0" dirty="0" smtClean="0">
                          <a:latin typeface="+mn-lt"/>
                          <a:cs typeface="Arial" panose="020B0604020202020204" pitchFamily="34" charset="0"/>
                        </a:rPr>
                        <a:t> élève.</a:t>
                      </a: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1b 2b 3b 4b 5b</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1c 2c 3c</a:t>
                      </a:r>
                    </a:p>
                    <a:p>
                      <a:pPr>
                        <a:lnSpc>
                          <a:spcPct val="150000"/>
                        </a:lnSpc>
                      </a:pPr>
                      <a:r>
                        <a:rPr lang="fr-FR" sz="1400" dirty="0" smtClean="0">
                          <a:latin typeface="+mn-lt"/>
                          <a:cs typeface="Arial" panose="020B0604020202020204" pitchFamily="34" charset="0"/>
                        </a:rPr>
                        <a:t>4c 5c</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6</a:t>
                      </a:r>
                    </a:p>
                    <a:p>
                      <a:pPr>
                        <a:lnSpc>
                          <a:spcPct val="150000"/>
                        </a:lnSpc>
                      </a:pP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sp>
        <p:nvSpPr>
          <p:cNvPr id="5" name="Carré corné 4"/>
          <p:cNvSpPr/>
          <p:nvPr/>
        </p:nvSpPr>
        <p:spPr>
          <a:xfrm>
            <a:off x="5872932" y="2732567"/>
            <a:ext cx="4603898" cy="3104707"/>
          </a:xfrm>
          <a:prstGeom prst="foldedCorner">
            <a:avLst/>
          </a:prstGeom>
          <a:solidFill>
            <a:srgbClr val="D15F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defRPr/>
            </a:pPr>
            <a:r>
              <a:rPr lang="fr-FR" sz="1600" dirty="0">
                <a:cs typeface="Arial" panose="020B0604020202020204" pitchFamily="34" charset="0"/>
                <a:sym typeface="Wingdings" panose="05000000000000000000" pitchFamily="2" charset="2"/>
              </a:rPr>
              <a:t>Vous disposez d’une banque de vidéos que vous pouvez montrer pour :</a:t>
            </a:r>
          </a:p>
          <a:p>
            <a:pPr marL="285750" lvl="0" indent="-285750">
              <a:lnSpc>
                <a:spcPct val="150000"/>
              </a:lnSpc>
              <a:buFontTx/>
              <a:buChar char="-"/>
              <a:defRPr/>
            </a:pPr>
            <a:r>
              <a:rPr lang="fr-FR" sz="1600" dirty="0">
                <a:cs typeface="Arial" panose="020B0604020202020204" pitchFamily="34" charset="0"/>
                <a:sym typeface="Wingdings" panose="05000000000000000000" pitchFamily="2" charset="2"/>
              </a:rPr>
              <a:t>Permettre aux élèves de visualiser les différentes actions</a:t>
            </a:r>
          </a:p>
          <a:p>
            <a:pPr marL="285750" lvl="0" indent="-285750">
              <a:lnSpc>
                <a:spcPct val="150000"/>
              </a:lnSpc>
              <a:buFontTx/>
              <a:buChar char="-"/>
              <a:defRPr/>
            </a:pPr>
            <a:r>
              <a:rPr lang="fr-FR" sz="1600" dirty="0">
                <a:cs typeface="Arial" panose="020B0604020202020204" pitchFamily="34" charset="0"/>
                <a:sym typeface="Wingdings" panose="05000000000000000000" pitchFamily="2" charset="2"/>
              </a:rPr>
              <a:t>Les aider à énoncer leurs manières de faire</a:t>
            </a:r>
          </a:p>
          <a:p>
            <a:pPr marL="285750" lvl="0" indent="-285750">
              <a:lnSpc>
                <a:spcPct val="150000"/>
              </a:lnSpc>
              <a:buFontTx/>
              <a:buChar char="-"/>
              <a:defRPr/>
            </a:pPr>
            <a:r>
              <a:rPr lang="fr-FR" sz="1600" dirty="0">
                <a:cs typeface="Arial" panose="020B0604020202020204" pitchFamily="34" charset="0"/>
                <a:sym typeface="Wingdings" panose="05000000000000000000" pitchFamily="2" charset="2"/>
              </a:rPr>
              <a:t>Les aider à la définition d’un critère de réussite</a:t>
            </a:r>
          </a:p>
          <a:p>
            <a:pPr marL="285750" lvl="0" indent="-285750">
              <a:lnSpc>
                <a:spcPct val="150000"/>
              </a:lnSpc>
              <a:buFontTx/>
              <a:buChar char="-"/>
              <a:defRPr/>
            </a:pPr>
            <a:r>
              <a:rPr lang="fr-FR" sz="1600" dirty="0">
                <a:cs typeface="Arial" panose="020B0604020202020204" pitchFamily="34" charset="0"/>
                <a:sym typeface="Wingdings" panose="05000000000000000000" pitchFamily="2" charset="2"/>
              </a:rPr>
              <a:t>Les aider au rôle d’observateur / </a:t>
            </a:r>
            <a:r>
              <a:rPr lang="fr-FR" sz="1600" dirty="0" smtClean="0">
                <a:cs typeface="Arial" panose="020B0604020202020204" pitchFamily="34" charset="0"/>
                <a:sym typeface="Wingdings" panose="05000000000000000000" pitchFamily="2" charset="2"/>
              </a:rPr>
              <a:t>évaluateur</a:t>
            </a:r>
            <a:endParaRPr lang="fr-FR" sz="1600" dirty="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478229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960287561"/>
              </p:ext>
            </p:extLst>
          </p:nvPr>
        </p:nvGraphicFramePr>
        <p:xfrm>
          <a:off x="295836" y="293529"/>
          <a:ext cx="11497235" cy="6303604"/>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Repérer et comprendre</a:t>
                      </a:r>
                      <a:r>
                        <a:rPr lang="fr-FR" sz="1400" b="1" baseline="0" dirty="0" smtClean="0">
                          <a:latin typeface="+mn-lt"/>
                          <a:cs typeface="Arial" panose="020B0604020202020204" pitchFamily="34" charset="0"/>
                        </a:rPr>
                        <a:t> les règles de sécurité relatives à chaque type d’action</a:t>
                      </a: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txBody>
                  <a:tcPr/>
                </a:tc>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r>
                        <a:rPr lang="fr-FR" sz="1400" baseline="0" dirty="0" smtClean="0">
                          <a:latin typeface="+mn-lt"/>
                          <a:cs typeface="Arial" panose="020B0604020202020204" pitchFamily="34" charset="0"/>
                          <a:sym typeface="Wingdings" panose="05000000000000000000" pitchFamily="2" charset="2"/>
                        </a:rPr>
                        <a:t>Entourer les consignes de sécurité à respecter avant de réaliser une action :</a:t>
                      </a:r>
                    </a:p>
                    <a:p>
                      <a:pPr marL="285750" indent="-285750">
                        <a:lnSpc>
                          <a:spcPct val="150000"/>
                        </a:lnSpc>
                        <a:buFontTx/>
                        <a:buChar char="-"/>
                      </a:pPr>
                      <a:r>
                        <a:rPr lang="fr-FR" sz="1400" kern="1200" dirty="0" smtClean="0">
                          <a:solidFill>
                            <a:schemeClr val="dk1"/>
                          </a:solidFill>
                          <a:latin typeface="+mn-lt"/>
                          <a:ea typeface="+mn-ea"/>
                          <a:cs typeface="+mn-cs"/>
                        </a:rPr>
                        <a:t>individuellement ou par groupe à partir d‘un support papier</a:t>
                      </a:r>
                      <a:r>
                        <a:rPr lang="fr-FR" sz="1400" kern="1200" baseline="0" dirty="0" smtClean="0">
                          <a:solidFill>
                            <a:schemeClr val="dk1"/>
                          </a:solidFill>
                          <a:latin typeface="+mn-lt"/>
                          <a:ea typeface="+mn-ea"/>
                          <a:cs typeface="+mn-cs"/>
                        </a:rPr>
                        <a:t> pendant qu’un </a:t>
                      </a:r>
                      <a:r>
                        <a:rPr lang="fr-FR" sz="1400" kern="1200" dirty="0" smtClean="0">
                          <a:solidFill>
                            <a:schemeClr val="dk1"/>
                          </a:solidFill>
                          <a:latin typeface="+mn-lt"/>
                          <a:ea typeface="+mn-ea"/>
                          <a:cs typeface="+mn-cs"/>
                        </a:rPr>
                        <a:t>élève agit sur le paperboard.</a:t>
                      </a:r>
                    </a:p>
                    <a:p>
                      <a:pPr marL="285750" indent="-285750">
                        <a:lnSpc>
                          <a:spcPct val="150000"/>
                        </a:lnSpc>
                        <a:buFontTx/>
                        <a:buChar char="-"/>
                      </a:pPr>
                      <a:r>
                        <a:rPr lang="fr-FR" sz="1400" kern="1200" dirty="0" smtClean="0">
                          <a:solidFill>
                            <a:schemeClr val="dk1"/>
                          </a:solidFill>
                          <a:latin typeface="+mn-lt"/>
                          <a:ea typeface="+mn-ea"/>
                          <a:cs typeface="+mn-cs"/>
                        </a:rPr>
                        <a:t>Mise en commun et discussion collective à partir de la proposition de cet élève.</a:t>
                      </a:r>
                    </a:p>
                    <a:p>
                      <a:pPr marL="285750" indent="-285750">
                        <a:lnSpc>
                          <a:spcPct val="150000"/>
                        </a:lnSpc>
                        <a:buFontTx/>
                        <a:buChar char="-"/>
                      </a:pPr>
                      <a:r>
                        <a:rPr lang="fr-FR" sz="1400" kern="1200" baseline="0" dirty="0" smtClean="0">
                          <a:solidFill>
                            <a:schemeClr val="dk1"/>
                          </a:solidFill>
                          <a:latin typeface="+mn-lt"/>
                          <a:ea typeface="+mn-ea"/>
                          <a:cs typeface="+mn-cs"/>
                        </a:rPr>
                        <a:t>Validation avec l’affichage des réponses.</a:t>
                      </a:r>
                      <a:endParaRPr lang="fr-FR" sz="1400" baseline="0" dirty="0" smtClean="0">
                        <a:latin typeface="+mn-lt"/>
                        <a:cs typeface="Arial" panose="020B0604020202020204" pitchFamily="34" charset="0"/>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fr-FR" sz="1400" baseline="0" dirty="0" smtClean="0">
                        <a:latin typeface="+mn-lt"/>
                        <a:cs typeface="Arial" panose="020B0604020202020204" pitchFamily="34" charset="0"/>
                        <a:sym typeface="Wingdings" panose="05000000000000000000" pitchFamily="2" charset="2"/>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fr-FR" sz="1400" baseline="0" dirty="0" smtClean="0">
                        <a:latin typeface="+mn-lt"/>
                        <a:cs typeface="Arial" panose="020B0604020202020204" pitchFamily="34" charset="0"/>
                        <a:sym typeface="Wingdings" panose="05000000000000000000" pitchFamily="2" charset="2"/>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r>
                        <a:rPr lang="fr-FR" sz="1400" i="1" baseline="0" dirty="0" smtClean="0">
                          <a:latin typeface="+mn-lt"/>
                          <a:cs typeface="Arial" panose="020B0604020202020204" pitchFamily="34" charset="0"/>
                          <a:sym typeface="Wingdings" panose="05000000000000000000" pitchFamily="2" charset="2"/>
                        </a:rPr>
                        <a:t>Variante </a:t>
                      </a:r>
                      <a:r>
                        <a:rPr lang="fr-FR" sz="1400" baseline="0" dirty="0" smtClean="0">
                          <a:latin typeface="+mn-lt"/>
                          <a:cs typeface="Arial" panose="020B0604020202020204" pitchFamily="34" charset="0"/>
                          <a:sym typeface="Wingdings" panose="05000000000000000000" pitchFamily="2" charset="2"/>
                        </a:rPr>
                        <a:t>: écrire 3 règles de sécurité à respecter avant de réaliser les actions prévues.</a:t>
                      </a:r>
                    </a:p>
                    <a:p>
                      <a:pPr marL="0" indent="0">
                        <a:lnSpc>
                          <a:spcPct val="150000"/>
                        </a:lnSpc>
                        <a:buFont typeface="Wingdings" panose="05000000000000000000" pitchFamily="2" charset="2"/>
                        <a:buNone/>
                      </a:pPr>
                      <a:endParaRPr lang="fr-FR" sz="1400" baseline="0" dirty="0" smtClean="0">
                        <a:latin typeface="+mn-lt"/>
                        <a:cs typeface="Arial" panose="020B0604020202020204" pitchFamily="34" charset="0"/>
                        <a:sym typeface="Wingdings" panose="05000000000000000000" pitchFamily="2" charset="2"/>
                      </a:endParaRPr>
                    </a:p>
                    <a:p>
                      <a:pPr marL="285750" indent="-285750">
                        <a:lnSpc>
                          <a:spcPct val="150000"/>
                        </a:lnSpc>
                        <a:buFont typeface="Wingdings" panose="05000000000000000000" pitchFamily="2" charset="2"/>
                        <a:buChar char="à"/>
                      </a:pPr>
                      <a:endParaRPr lang="fr-FR" sz="1400" baseline="0" dirty="0" smtClean="0">
                        <a:latin typeface="+mn-lt"/>
                        <a:cs typeface="Arial" panose="020B0604020202020204" pitchFamily="34" charset="0"/>
                      </a:endParaRPr>
                    </a:p>
                    <a:p>
                      <a:pPr marL="0" indent="0">
                        <a:lnSpc>
                          <a:spcPct val="150000"/>
                        </a:lnSpc>
                        <a:buNone/>
                      </a:pPr>
                      <a:endParaRPr lang="fr-FR" sz="1400" dirty="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connaissent les règles de sécurité propres à chaque action.</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endParaRPr lang="fr-FR" sz="1400" kern="1200" dirty="0" smtClean="0">
                        <a:solidFill>
                          <a:schemeClr val="dk1"/>
                        </a:solidFill>
                        <a:latin typeface="+mn-lt"/>
                        <a:ea typeface="+mn-ea"/>
                        <a:cs typeface="+mn-cs"/>
                      </a:endParaRPr>
                    </a:p>
                    <a:p>
                      <a:pPr>
                        <a:lnSpc>
                          <a:spcPct val="150000"/>
                        </a:lnSpc>
                      </a:pPr>
                      <a:endParaRPr lang="fr-FR" sz="1400" kern="1200" dirty="0" smtClean="0">
                        <a:solidFill>
                          <a:schemeClr val="dk1"/>
                        </a:solidFill>
                        <a:latin typeface="+mn-lt"/>
                        <a:ea typeface="+mn-ea"/>
                        <a:cs typeface="+mn-cs"/>
                      </a:endParaRPr>
                    </a:p>
                    <a:p>
                      <a:pPr>
                        <a:lnSpc>
                          <a:spcPct val="150000"/>
                        </a:lnSpc>
                      </a:pPr>
                      <a:r>
                        <a:rPr lang="fr-FR" sz="1400" kern="1200" dirty="0" smtClean="0">
                          <a:solidFill>
                            <a:schemeClr val="dk1"/>
                          </a:solidFill>
                          <a:latin typeface="+mn-lt"/>
                          <a:ea typeface="+mn-ea"/>
                          <a:cs typeface="+mn-cs"/>
                        </a:rPr>
                        <a:t>Geler l’image au TNI lorsqu’un élève déplace les étiquettes sur l’ordinateur.</a:t>
                      </a:r>
                    </a:p>
                    <a:p>
                      <a:pPr>
                        <a:lnSpc>
                          <a:spcPct val="150000"/>
                        </a:lnSpc>
                      </a:pPr>
                      <a:r>
                        <a:rPr lang="fr-FR" sz="1400" kern="1200" dirty="0" smtClean="0">
                          <a:solidFill>
                            <a:schemeClr val="dk1"/>
                          </a:solidFill>
                          <a:latin typeface="+mn-lt"/>
                          <a:ea typeface="+mn-ea"/>
                          <a:cs typeface="+mn-cs"/>
                        </a:rPr>
                        <a:t>Dégeler l’image lors de la mise en commun.</a:t>
                      </a:r>
                    </a:p>
                    <a:p>
                      <a:pPr>
                        <a:lnSpc>
                          <a:spcPct val="150000"/>
                        </a:lnSpc>
                      </a:pPr>
                      <a:r>
                        <a:rPr lang="fr-FR" sz="1400" kern="1200" dirty="0" smtClean="0">
                          <a:solidFill>
                            <a:schemeClr val="dk1"/>
                          </a:solidFill>
                          <a:latin typeface="+mn-lt"/>
                          <a:ea typeface="+mn-ea"/>
                          <a:cs typeface="+mn-cs"/>
                        </a:rPr>
                        <a:t>Activer la couche 2 pour voir apparaître la correction.</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Enlever</a:t>
                      </a:r>
                      <a:r>
                        <a:rPr lang="fr-FR" sz="1400" baseline="0" dirty="0" smtClean="0">
                          <a:latin typeface="+mn-lt"/>
                          <a:cs typeface="Arial" panose="020B0604020202020204" pitchFamily="34" charset="0"/>
                        </a:rPr>
                        <a:t> le cache de droite pour vérifier les réponses.</a:t>
                      </a: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1d</a:t>
                      </a:r>
                      <a:endParaRPr lang="fr-FR" sz="1400" baseline="0" dirty="0" smtClean="0">
                        <a:latin typeface="+mn-lt"/>
                        <a:cs typeface="Arial" panose="020B0604020202020204" pitchFamily="34" charset="0"/>
                      </a:endParaRPr>
                    </a:p>
                    <a:p>
                      <a:pPr>
                        <a:lnSpc>
                          <a:spcPct val="150000"/>
                        </a:lnSpc>
                      </a:pPr>
                      <a:r>
                        <a:rPr lang="fr-FR" sz="1400" baseline="0" dirty="0" smtClean="0">
                          <a:latin typeface="+mn-lt"/>
                          <a:cs typeface="Arial" panose="020B0604020202020204" pitchFamily="34" charset="0"/>
                        </a:rPr>
                        <a:t>2d</a:t>
                      </a:r>
                    </a:p>
                    <a:p>
                      <a:pPr>
                        <a:lnSpc>
                          <a:spcPct val="150000"/>
                        </a:lnSpc>
                      </a:pPr>
                      <a:r>
                        <a:rPr lang="fr-FR" sz="1400" baseline="0" dirty="0" smtClean="0">
                          <a:latin typeface="+mn-lt"/>
                          <a:cs typeface="Arial" panose="020B0604020202020204" pitchFamily="34" charset="0"/>
                        </a:rPr>
                        <a:t>3d</a:t>
                      </a:r>
                    </a:p>
                    <a:p>
                      <a:pPr>
                        <a:lnSpc>
                          <a:spcPct val="150000"/>
                        </a:lnSpc>
                      </a:pPr>
                      <a:r>
                        <a:rPr lang="fr-FR" sz="1400" baseline="0" dirty="0" smtClean="0">
                          <a:latin typeface="+mn-lt"/>
                          <a:cs typeface="Arial" panose="020B0604020202020204" pitchFamily="34" charset="0"/>
                        </a:rPr>
                        <a:t>4d</a:t>
                      </a:r>
                    </a:p>
                    <a:p>
                      <a:pPr>
                        <a:lnSpc>
                          <a:spcPct val="150000"/>
                        </a:lnSpc>
                      </a:pPr>
                      <a:r>
                        <a:rPr lang="fr-FR" sz="1400" baseline="0" dirty="0" smtClean="0">
                          <a:latin typeface="+mn-lt"/>
                          <a:cs typeface="Arial" panose="020B0604020202020204" pitchFamily="34" charset="0"/>
                        </a:rPr>
                        <a:t>5d</a:t>
                      </a: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5660" y="6167691"/>
            <a:ext cx="1227411" cy="429442"/>
          </a:xfrm>
          <a:prstGeom prst="rect">
            <a:avLst/>
          </a:prstGeom>
        </p:spPr>
      </p:pic>
    </p:spTree>
    <p:extLst>
      <p:ext uri="{BB962C8B-B14F-4D97-AF65-F5344CB8AC3E}">
        <p14:creationId xmlns:p14="http://schemas.microsoft.com/office/powerpoint/2010/main" val="2828073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571942196"/>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p>
                      <a:pPr>
                        <a:lnSpc>
                          <a:spcPct val="150000"/>
                        </a:lnSpc>
                      </a:pPr>
                      <a:endParaRPr lang="fr-FR" sz="1400" b="1" dirty="0" smtClean="0">
                        <a:latin typeface="+mn-lt"/>
                        <a:cs typeface="Arial" panose="020B0604020202020204" pitchFamily="34" charset="0"/>
                      </a:endParaRPr>
                    </a:p>
                  </a:txBody>
                  <a:tcPr/>
                </a:tc>
                <a:tc>
                  <a:txBody>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à"/>
                        <a:tabLst/>
                        <a:defRPr/>
                      </a:pPr>
                      <a:endParaRPr lang="fr-FR" sz="1400" baseline="0" dirty="0" smtClean="0">
                        <a:latin typeface="+mn-lt"/>
                        <a:cs typeface="Arial" panose="020B0604020202020204" pitchFamily="34" charset="0"/>
                        <a:sym typeface="Wingdings" panose="05000000000000000000" pitchFamily="2" charset="2"/>
                      </a:endParaRPr>
                    </a:p>
                    <a:p>
                      <a:pPr marL="0" indent="0">
                        <a:lnSpc>
                          <a:spcPct val="150000"/>
                        </a:lnSpc>
                        <a:buFont typeface="Wingdings" panose="05000000000000000000" pitchFamily="2" charset="2"/>
                        <a:buNone/>
                      </a:pPr>
                      <a:endParaRPr lang="fr-FR" sz="1400" baseline="0" dirty="0" smtClean="0">
                        <a:latin typeface="+mn-lt"/>
                        <a:cs typeface="Arial" panose="020B0604020202020204" pitchFamily="34" charset="0"/>
                        <a:sym typeface="Wingdings" panose="05000000000000000000" pitchFamily="2" charset="2"/>
                      </a:endParaRPr>
                    </a:p>
                    <a:p>
                      <a:pPr marL="285750" indent="-285750">
                        <a:lnSpc>
                          <a:spcPct val="150000"/>
                        </a:lnSpc>
                        <a:buFont typeface="Wingdings" panose="05000000000000000000" pitchFamily="2" charset="2"/>
                        <a:buChar char="à"/>
                      </a:pPr>
                      <a:endParaRPr lang="fr-FR" sz="1400" baseline="0" dirty="0" smtClean="0">
                        <a:latin typeface="+mn-lt"/>
                        <a:cs typeface="Arial" panose="020B0604020202020204" pitchFamily="34" charset="0"/>
                      </a:endParaRPr>
                    </a:p>
                    <a:p>
                      <a:pPr marL="0" indent="0">
                        <a:lnSpc>
                          <a:spcPct val="150000"/>
                        </a:lnSpc>
                        <a:buNone/>
                      </a:pPr>
                      <a:endParaRPr lang="fr-FR" sz="1400" dirty="0">
                        <a:latin typeface="+mn-lt"/>
                        <a:cs typeface="Arial" panose="020B0604020202020204" pitchFamily="34" charset="0"/>
                      </a:endParaRPr>
                    </a:p>
                  </a:txBody>
                  <a:tcPr/>
                </a:tc>
                <a:tc>
                  <a:txBody>
                    <a:bodyPr/>
                    <a:lstStyle/>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endParaRPr lang="fr-FR" sz="1400" dirty="0">
                        <a:latin typeface="+mn-lt"/>
                        <a:cs typeface="Arial" panose="020B0604020202020204" pitchFamily="34" charset="0"/>
                      </a:endParaRPr>
                    </a:p>
                  </a:txBody>
                  <a:tcPr/>
                </a:tc>
                <a:tc>
                  <a:txBody>
                    <a:bodyPr/>
                    <a:lstStyle/>
                    <a:p>
                      <a:pPr>
                        <a:lnSpc>
                          <a:spcPct val="150000"/>
                        </a:lnSpc>
                      </a:pP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spTree>
    <p:extLst>
      <p:ext uri="{BB962C8B-B14F-4D97-AF65-F5344CB8AC3E}">
        <p14:creationId xmlns:p14="http://schemas.microsoft.com/office/powerpoint/2010/main" val="13960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644869398"/>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marL="0" algn="l" defTabSz="914400" rtl="0" eaLnBrk="1" latinLnBrk="0" hangingPunct="1">
                        <a:lnSpc>
                          <a:spcPct val="150000"/>
                        </a:lnSpc>
                      </a:pPr>
                      <a:r>
                        <a:rPr lang="fr-FR" sz="1400" b="1" kern="1200" dirty="0" smtClean="0">
                          <a:solidFill>
                            <a:schemeClr val="dk1"/>
                          </a:solidFill>
                          <a:latin typeface="+mn-lt"/>
                          <a:ea typeface="+mn-ea"/>
                          <a:cs typeface="+mn-cs"/>
                        </a:rPr>
                        <a:t>Mémoriser et préparer le contenu du sac de piscine</a:t>
                      </a:r>
                    </a:p>
                  </a:txBody>
                  <a:tcPr/>
                </a:tc>
                <a:tc>
                  <a:txBody>
                    <a:bodyPr/>
                    <a:lstStyle/>
                    <a:p>
                      <a:pPr marL="0" indent="0" algn="l" defTabSz="914400" rtl="0" eaLnBrk="1" latinLnBrk="0" hangingPunct="1">
                        <a:lnSpc>
                          <a:spcPct val="150000"/>
                        </a:lnSpc>
                        <a:buNone/>
                      </a:pPr>
                      <a:r>
                        <a:rPr lang="fr-FR" sz="1400" kern="1200" dirty="0" smtClean="0">
                          <a:solidFill>
                            <a:schemeClr val="dk1"/>
                          </a:solidFill>
                          <a:latin typeface="+mn-lt"/>
                          <a:ea typeface="+mn-ea"/>
                          <a:cs typeface="+mn-cs"/>
                          <a:sym typeface="Wingdings" panose="05000000000000000000" pitchFamily="2" charset="2"/>
                        </a:rPr>
                        <a:t> </a:t>
                      </a:r>
                      <a:r>
                        <a:rPr lang="fr-FR" sz="1400" kern="1200" dirty="0" smtClean="0">
                          <a:solidFill>
                            <a:schemeClr val="dk1"/>
                          </a:solidFill>
                          <a:latin typeface="+mn-lt"/>
                          <a:ea typeface="+mn-ea"/>
                          <a:cs typeface="+mn-cs"/>
                        </a:rPr>
                        <a:t>Décrire et nommer collectivement les objets proposés</a:t>
                      </a:r>
                    </a:p>
                    <a:p>
                      <a:pPr marL="0" indent="0" algn="l" defTabSz="914400" rtl="0" eaLnBrk="1" latinLnBrk="0" hangingPunct="1">
                        <a:lnSpc>
                          <a:spcPct val="150000"/>
                        </a:lnSpc>
                        <a:buNone/>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r>
                        <a:rPr lang="fr-FR" sz="1400" kern="1200" dirty="0" smtClean="0">
                          <a:solidFill>
                            <a:schemeClr val="dk1"/>
                          </a:solidFill>
                          <a:latin typeface="+mn-lt"/>
                          <a:ea typeface="+mn-ea"/>
                          <a:cs typeface="+mn-cs"/>
                          <a:sym typeface="Wingdings" panose="05000000000000000000" pitchFamily="2" charset="2"/>
                        </a:rPr>
                        <a:t> </a:t>
                      </a:r>
                      <a:r>
                        <a:rPr lang="fr-FR" sz="1400" kern="1200" dirty="0" smtClean="0">
                          <a:solidFill>
                            <a:schemeClr val="dk1"/>
                          </a:solidFill>
                          <a:latin typeface="+mn-lt"/>
                          <a:ea typeface="+mn-ea"/>
                          <a:cs typeface="+mn-cs"/>
                        </a:rPr>
                        <a:t> Placer dans le sac les objets utiles à la natation :</a:t>
                      </a:r>
                    </a:p>
                    <a:p>
                      <a:pPr marL="285750" indent="-285750" algn="l" defTabSz="914400" rtl="0" eaLnBrk="1" latinLnBrk="0" hangingPunct="1">
                        <a:lnSpc>
                          <a:spcPct val="150000"/>
                        </a:lnSpc>
                        <a:buFontTx/>
                        <a:buChar char="-"/>
                      </a:pPr>
                      <a:r>
                        <a:rPr lang="fr-FR" sz="1400" kern="1200" dirty="0" smtClean="0">
                          <a:solidFill>
                            <a:schemeClr val="dk1"/>
                          </a:solidFill>
                          <a:latin typeface="+mn-lt"/>
                          <a:ea typeface="+mn-ea"/>
                          <a:cs typeface="+mn-cs"/>
                        </a:rPr>
                        <a:t>choix individuel ou par groupe à partir d'étiquettes</a:t>
                      </a:r>
                      <a:r>
                        <a:rPr lang="fr-FR" sz="1400" kern="1200" baseline="0" dirty="0" smtClean="0">
                          <a:solidFill>
                            <a:schemeClr val="dk1"/>
                          </a:solidFill>
                          <a:latin typeface="+mn-lt"/>
                          <a:ea typeface="+mn-ea"/>
                          <a:cs typeface="+mn-cs"/>
                        </a:rPr>
                        <a:t> </a:t>
                      </a:r>
                      <a:r>
                        <a:rPr lang="fr-FR" sz="1400" kern="1200" dirty="0" smtClean="0">
                          <a:solidFill>
                            <a:schemeClr val="dk1"/>
                          </a:solidFill>
                          <a:latin typeface="+mn-lt"/>
                          <a:ea typeface="+mn-ea"/>
                          <a:cs typeface="+mn-cs"/>
                        </a:rPr>
                        <a:t>papier</a:t>
                      </a:r>
                      <a:r>
                        <a:rPr lang="fr-FR" sz="1400" kern="1200" baseline="0" dirty="0" smtClean="0">
                          <a:solidFill>
                            <a:schemeClr val="dk1"/>
                          </a:solidFill>
                          <a:latin typeface="+mn-lt"/>
                          <a:ea typeface="+mn-ea"/>
                          <a:cs typeface="+mn-cs"/>
                        </a:rPr>
                        <a:t> pendant qu’</a:t>
                      </a:r>
                      <a:r>
                        <a:rPr lang="fr-FR" sz="1400" kern="1200" dirty="0" smtClean="0">
                          <a:solidFill>
                            <a:schemeClr val="dk1"/>
                          </a:solidFill>
                          <a:latin typeface="+mn-lt"/>
                          <a:ea typeface="+mn-ea"/>
                          <a:cs typeface="+mn-cs"/>
                        </a:rPr>
                        <a:t>un élève agit sur le paperboard</a:t>
                      </a:r>
                    </a:p>
                    <a:p>
                      <a:pPr marL="285750" indent="-285750" algn="l" defTabSz="914400" rtl="0" eaLnBrk="1" latinLnBrk="0" hangingPunct="1">
                        <a:lnSpc>
                          <a:spcPct val="150000"/>
                        </a:lnSpc>
                        <a:buFontTx/>
                        <a:buChar char="-"/>
                      </a:pPr>
                      <a:r>
                        <a:rPr lang="fr-FR" sz="1400" kern="1200" dirty="0" smtClean="0">
                          <a:solidFill>
                            <a:schemeClr val="dk1"/>
                          </a:solidFill>
                          <a:latin typeface="+mn-lt"/>
                          <a:ea typeface="+mn-ea"/>
                          <a:cs typeface="+mn-cs"/>
                        </a:rPr>
                        <a:t>mise en commun et discussion collective à partir de la proposition de cet élève</a:t>
                      </a:r>
                    </a:p>
                    <a:p>
                      <a:pPr marL="0" indent="0" algn="l" defTabSz="914400" rtl="0" eaLnBrk="1" latinLnBrk="0" hangingPunct="1">
                        <a:lnSpc>
                          <a:spcPct val="150000"/>
                        </a:lnSpc>
                        <a:buFontTx/>
                        <a:buNone/>
                      </a:pPr>
                      <a:endParaRPr lang="fr-FR" sz="1400" kern="1200" dirty="0" smtClean="0">
                        <a:solidFill>
                          <a:schemeClr val="dk1"/>
                        </a:solidFill>
                        <a:latin typeface="+mn-lt"/>
                        <a:ea typeface="+mn-ea"/>
                        <a:cs typeface="+mn-cs"/>
                      </a:endParaRPr>
                    </a:p>
                    <a:p>
                      <a:pPr marL="0" indent="0" algn="l" defTabSz="914400" rtl="0" eaLnBrk="1" latinLnBrk="0" hangingPunct="1">
                        <a:lnSpc>
                          <a:spcPct val="150000"/>
                        </a:lnSpc>
                        <a:buFontTx/>
                        <a:buNone/>
                      </a:pPr>
                      <a:r>
                        <a:rPr lang="fr-FR" sz="1400" kern="1200" dirty="0" smtClean="0">
                          <a:solidFill>
                            <a:schemeClr val="dk1"/>
                          </a:solidFill>
                          <a:latin typeface="+mn-lt"/>
                          <a:ea typeface="+mn-ea"/>
                          <a:cs typeface="+mn-cs"/>
                          <a:sym typeface="Wingdings" panose="05000000000000000000" pitchFamily="2" charset="2"/>
                        </a:rPr>
                        <a:t> </a:t>
                      </a:r>
                      <a:r>
                        <a:rPr lang="fr-FR" sz="1400" kern="1200" dirty="0" smtClean="0">
                          <a:solidFill>
                            <a:schemeClr val="dk1"/>
                          </a:solidFill>
                          <a:latin typeface="+mn-lt"/>
                          <a:ea typeface="+mn-ea"/>
                          <a:cs typeface="+mn-cs"/>
                        </a:rPr>
                        <a:t>Mots croisés individuels et/ou collectifs </a:t>
                      </a: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indent="0" algn="l" defTabSz="914400" rtl="0" eaLnBrk="1" latinLnBrk="0" hangingPunct="1">
                        <a:lnSpc>
                          <a:spcPct val="150000"/>
                        </a:lnSpc>
                        <a:buNone/>
                      </a:pPr>
                      <a:endParaRPr lang="fr-FR" sz="1400" kern="1200" dirty="0">
                        <a:solidFill>
                          <a:schemeClr val="dk1"/>
                        </a:solidFill>
                        <a:latin typeface="+mn-lt"/>
                        <a:ea typeface="+mn-ea"/>
                        <a:cs typeface="+mn-cs"/>
                      </a:endParaRPr>
                    </a:p>
                  </a:txBody>
                  <a:tcPr/>
                </a:tc>
                <a:tc>
                  <a:txBody>
                    <a:bodyPr/>
                    <a:lstStyle/>
                    <a:p>
                      <a:pPr marL="0" algn="l" defTabSz="914400" rtl="0" eaLnBrk="1" latinLnBrk="0" hangingPunct="1">
                        <a:lnSpc>
                          <a:spcPct val="150000"/>
                        </a:lnSpc>
                      </a:pPr>
                      <a:r>
                        <a:rPr lang="fr-FR" sz="1400" kern="1200" dirty="0" smtClean="0">
                          <a:solidFill>
                            <a:schemeClr val="dk1"/>
                          </a:solidFill>
                          <a:latin typeface="+mn-lt"/>
                          <a:ea typeface="+mn-ea"/>
                          <a:cs typeface="+mn-cs"/>
                        </a:rPr>
                        <a:t>Les élèves savent nommer les éléments caractéristiques du contenu du sac de piscine : maillot</a:t>
                      </a:r>
                      <a:r>
                        <a:rPr lang="fr-FR" sz="1400" kern="1200" baseline="0" dirty="0" smtClean="0">
                          <a:solidFill>
                            <a:schemeClr val="dk1"/>
                          </a:solidFill>
                          <a:latin typeface="+mn-lt"/>
                          <a:ea typeface="+mn-ea"/>
                          <a:cs typeface="+mn-cs"/>
                        </a:rPr>
                        <a:t> de bain, bonnet, serviette, savon, brosse à cheveux, goûter.</a:t>
                      </a: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a:solidFill>
                          <a:schemeClr val="dk1"/>
                        </a:solidFill>
                        <a:latin typeface="+mn-lt"/>
                        <a:ea typeface="+mn-ea"/>
                        <a:cs typeface="+mn-cs"/>
                      </a:endParaRPr>
                    </a:p>
                  </a:txBody>
                  <a:tcPr/>
                </a:tc>
                <a:tc>
                  <a:txBody>
                    <a:bodyPr/>
                    <a:lstStyle/>
                    <a:p>
                      <a:pPr>
                        <a:lnSpc>
                          <a:spcPct val="150000"/>
                        </a:lnSpc>
                      </a:pPr>
                      <a:endParaRPr lang="fr-FR" sz="1400" kern="1200" dirty="0" smtClean="0">
                        <a:solidFill>
                          <a:schemeClr val="dk1"/>
                        </a:solidFill>
                        <a:latin typeface="+mn-lt"/>
                        <a:ea typeface="+mn-ea"/>
                        <a:cs typeface="+mn-cs"/>
                      </a:endParaRPr>
                    </a:p>
                    <a:p>
                      <a:pPr>
                        <a:lnSpc>
                          <a:spcPct val="150000"/>
                        </a:lnSpc>
                      </a:pPr>
                      <a:endParaRPr lang="fr-FR" sz="1400" kern="1200" dirty="0" smtClean="0">
                        <a:solidFill>
                          <a:schemeClr val="dk1"/>
                        </a:solidFill>
                        <a:latin typeface="+mn-lt"/>
                        <a:ea typeface="+mn-ea"/>
                        <a:cs typeface="+mn-cs"/>
                      </a:endParaRPr>
                    </a:p>
                    <a:p>
                      <a:pPr>
                        <a:lnSpc>
                          <a:spcPct val="150000"/>
                        </a:lnSpc>
                      </a:pPr>
                      <a:endParaRPr lang="fr-FR" sz="1400" kern="1200" dirty="0" smtClean="0">
                        <a:solidFill>
                          <a:schemeClr val="dk1"/>
                        </a:solidFill>
                        <a:latin typeface="+mn-lt"/>
                        <a:ea typeface="+mn-ea"/>
                        <a:cs typeface="+mn-cs"/>
                      </a:endParaRPr>
                    </a:p>
                    <a:p>
                      <a:pPr>
                        <a:lnSpc>
                          <a:spcPct val="150000"/>
                        </a:lnSpc>
                      </a:pPr>
                      <a:endParaRPr lang="fr-FR" sz="1400" kern="1200" dirty="0" smtClean="0">
                        <a:solidFill>
                          <a:schemeClr val="dk1"/>
                        </a:solidFill>
                        <a:latin typeface="+mn-lt"/>
                        <a:ea typeface="+mn-ea"/>
                        <a:cs typeface="+mn-cs"/>
                      </a:endParaRPr>
                    </a:p>
                    <a:p>
                      <a:pPr>
                        <a:lnSpc>
                          <a:spcPct val="150000"/>
                        </a:lnSpc>
                      </a:pPr>
                      <a:endParaRPr lang="fr-FR" sz="1400" kern="1200" dirty="0" smtClean="0">
                        <a:solidFill>
                          <a:schemeClr val="dk1"/>
                        </a:solidFill>
                        <a:latin typeface="+mn-lt"/>
                        <a:ea typeface="+mn-ea"/>
                        <a:cs typeface="+mn-cs"/>
                      </a:endParaRPr>
                    </a:p>
                    <a:p>
                      <a:pPr>
                        <a:lnSpc>
                          <a:spcPct val="150000"/>
                        </a:lnSpc>
                      </a:pPr>
                      <a:r>
                        <a:rPr lang="fr-FR" sz="1400" kern="1200" dirty="0" smtClean="0">
                          <a:solidFill>
                            <a:schemeClr val="dk1"/>
                          </a:solidFill>
                          <a:latin typeface="+mn-lt"/>
                          <a:ea typeface="+mn-ea"/>
                          <a:cs typeface="+mn-cs"/>
                        </a:rPr>
                        <a:t>Geler l’image au TNI lorsqu’un élève déplace les étiquettes sur l’ordinateur.</a:t>
                      </a:r>
                    </a:p>
                    <a:p>
                      <a:pPr>
                        <a:lnSpc>
                          <a:spcPct val="150000"/>
                        </a:lnSpc>
                      </a:pPr>
                      <a:r>
                        <a:rPr lang="fr-FR" sz="1400" kern="1200" dirty="0" smtClean="0">
                          <a:solidFill>
                            <a:schemeClr val="dk1"/>
                          </a:solidFill>
                          <a:latin typeface="+mn-lt"/>
                          <a:ea typeface="+mn-ea"/>
                          <a:cs typeface="+mn-cs"/>
                        </a:rPr>
                        <a:t>Dégeler</a:t>
                      </a:r>
                      <a:r>
                        <a:rPr lang="fr-FR" sz="1400" kern="1200" baseline="0" dirty="0" smtClean="0">
                          <a:solidFill>
                            <a:schemeClr val="dk1"/>
                          </a:solidFill>
                          <a:latin typeface="+mn-lt"/>
                          <a:ea typeface="+mn-ea"/>
                          <a:cs typeface="+mn-cs"/>
                        </a:rPr>
                        <a:t> l’image lors de la mise en commun.</a:t>
                      </a:r>
                    </a:p>
                    <a:p>
                      <a:pPr>
                        <a:lnSpc>
                          <a:spcPct val="150000"/>
                        </a:lnSpc>
                      </a:pPr>
                      <a:endParaRPr lang="fr-FR" sz="1400" kern="1200" baseline="0" dirty="0" smtClean="0">
                        <a:solidFill>
                          <a:schemeClr val="dk1"/>
                        </a:solidFill>
                        <a:latin typeface="+mn-lt"/>
                        <a:ea typeface="+mn-ea"/>
                        <a:cs typeface="+mn-cs"/>
                      </a:endParaRPr>
                    </a:p>
                    <a:p>
                      <a:pPr>
                        <a:lnSpc>
                          <a:spcPct val="150000"/>
                        </a:lnSpc>
                      </a:pPr>
                      <a:endParaRPr lang="fr-FR" sz="1400" kern="1200" baseline="0" dirty="0" smtClean="0">
                        <a:solidFill>
                          <a:schemeClr val="dk1"/>
                        </a:solidFill>
                        <a:latin typeface="+mn-lt"/>
                        <a:ea typeface="+mn-ea"/>
                        <a:cs typeface="+mn-cs"/>
                      </a:endParaRPr>
                    </a:p>
                    <a:p>
                      <a:pPr>
                        <a:lnSpc>
                          <a:spcPct val="150000"/>
                        </a:lnSpc>
                      </a:pPr>
                      <a:r>
                        <a:rPr lang="fr-FR" sz="1400" kern="1200" baseline="0" dirty="0" smtClean="0">
                          <a:solidFill>
                            <a:schemeClr val="dk1"/>
                          </a:solidFill>
                          <a:latin typeface="+mn-lt"/>
                          <a:ea typeface="+mn-ea"/>
                          <a:cs typeface="+mn-cs"/>
                        </a:rPr>
                        <a:t>Ajouter si besoin un calque pour dissocier les réponses de la grille.</a:t>
                      </a:r>
                      <a:endParaRPr lang="fr-FR" sz="1400" kern="1200" dirty="0">
                        <a:solidFill>
                          <a:schemeClr val="dk1"/>
                        </a:solidFill>
                        <a:latin typeface="+mn-lt"/>
                        <a:ea typeface="+mn-ea"/>
                        <a:cs typeface="+mn-cs"/>
                      </a:endParaRPr>
                    </a:p>
                  </a:txBody>
                  <a:tcPr/>
                </a:tc>
                <a:tc>
                  <a:txBody>
                    <a:bodyPr/>
                    <a:lstStyle/>
                    <a:p>
                      <a:pPr marL="0" algn="l" defTabSz="914400" rtl="0" eaLnBrk="1" latinLnBrk="0" hangingPunct="1">
                        <a:lnSpc>
                          <a:spcPct val="150000"/>
                        </a:lnSpc>
                      </a:pPr>
                      <a:r>
                        <a:rPr lang="fr-FR" sz="1400" kern="1200" dirty="0" smtClean="0">
                          <a:solidFill>
                            <a:schemeClr val="dk1"/>
                          </a:solidFill>
                          <a:latin typeface="+mn-lt"/>
                          <a:ea typeface="+mn-ea"/>
                          <a:cs typeface="+mn-cs"/>
                        </a:rPr>
                        <a:t>1</a:t>
                      </a: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endParaRPr lang="fr-FR" sz="1400" kern="1200" dirty="0" smtClean="0">
                        <a:solidFill>
                          <a:schemeClr val="dk1"/>
                        </a:solidFill>
                        <a:latin typeface="+mn-lt"/>
                        <a:ea typeface="+mn-ea"/>
                        <a:cs typeface="+mn-cs"/>
                      </a:endParaRPr>
                    </a:p>
                    <a:p>
                      <a:pPr marL="0" algn="l" defTabSz="914400" rtl="0" eaLnBrk="1" latinLnBrk="0" hangingPunct="1">
                        <a:lnSpc>
                          <a:spcPct val="150000"/>
                        </a:lnSpc>
                      </a:pPr>
                      <a:r>
                        <a:rPr lang="fr-FR" sz="1400" kern="1200" dirty="0" smtClean="0">
                          <a:solidFill>
                            <a:schemeClr val="dk1"/>
                          </a:solidFill>
                          <a:latin typeface="+mn-lt"/>
                          <a:ea typeface="+mn-ea"/>
                          <a:cs typeface="+mn-cs"/>
                        </a:rPr>
                        <a:t>2</a:t>
                      </a:r>
                      <a:endParaRPr lang="fr-FR" sz="1400" kern="1200" dirty="0">
                        <a:solidFill>
                          <a:schemeClr val="dk1"/>
                        </a:solidFill>
                        <a:latin typeface="+mn-lt"/>
                        <a:ea typeface="+mn-ea"/>
                        <a:cs typeface="+mn-cs"/>
                      </a:endParaRPr>
                    </a:p>
                  </a:txBody>
                  <a:tcPr/>
                </a:tc>
                <a:extLst>
                  <a:ext uri="{0D108BD9-81ED-4DB2-BD59-A6C34878D82A}">
                    <a16:rowId xmlns:a16="http://schemas.microsoft.com/office/drawing/2014/main" val="2260081975"/>
                  </a:ext>
                </a:extLst>
              </a:tr>
            </a:tbl>
          </a:graphicData>
        </a:graphic>
      </p:graphicFrame>
    </p:spTree>
    <p:extLst>
      <p:ext uri="{BB962C8B-B14F-4D97-AF65-F5344CB8AC3E}">
        <p14:creationId xmlns:p14="http://schemas.microsoft.com/office/powerpoint/2010/main" val="31744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189431207"/>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743200">
                  <a:extLst>
                    <a:ext uri="{9D8B030D-6E8A-4147-A177-3AD203B41FA5}">
                      <a16:colId xmlns:a16="http://schemas.microsoft.com/office/drawing/2014/main" val="2243844467"/>
                    </a:ext>
                  </a:extLst>
                </a:gridCol>
                <a:gridCol w="2574938">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Comprendre et mémoriser les étapes</a:t>
                      </a:r>
                      <a:r>
                        <a:rPr lang="fr-FR" sz="1400" b="1" baseline="0" dirty="0" smtClean="0">
                          <a:latin typeface="+mn-lt"/>
                          <a:cs typeface="Arial" panose="020B0604020202020204" pitchFamily="34" charset="0"/>
                        </a:rPr>
                        <a:t> chronologiques du vestiaire au bassin</a:t>
                      </a:r>
                      <a:endParaRPr lang="fr-FR" sz="1400" b="1" dirty="0" smtClean="0">
                        <a:latin typeface="+mn-lt"/>
                        <a:cs typeface="Arial" panose="020B0604020202020204" pitchFamily="34" charset="0"/>
                      </a:endParaRPr>
                    </a:p>
                  </a:txBody>
                  <a:tcPr/>
                </a:tc>
                <a:tc>
                  <a:txBody>
                    <a:bodyPr/>
                    <a:lstStyle/>
                    <a:p>
                      <a:pPr>
                        <a:lnSpc>
                          <a:spcPct val="150000"/>
                        </a:lnSpc>
                      </a:pPr>
                      <a:r>
                        <a:rPr lang="fr-FR" sz="1400" kern="1200" dirty="0" smtClean="0">
                          <a:solidFill>
                            <a:schemeClr val="dk1"/>
                          </a:solidFill>
                          <a:latin typeface="+mn-lt"/>
                          <a:ea typeface="+mn-ea"/>
                          <a:cs typeface="+mn-cs"/>
                          <a:sym typeface="Wingdings" panose="05000000000000000000" pitchFamily="2" charset="2"/>
                        </a:rPr>
                        <a:t> </a:t>
                      </a:r>
                      <a:r>
                        <a:rPr lang="fr-FR" sz="1400" kern="1200" dirty="0" smtClean="0">
                          <a:solidFill>
                            <a:schemeClr val="dk1"/>
                          </a:solidFill>
                          <a:latin typeface="+mn-lt"/>
                          <a:ea typeface="+mn-ea"/>
                          <a:cs typeface="+mn-cs"/>
                        </a:rPr>
                        <a:t>Description des différentes étapes à partir de photos</a:t>
                      </a:r>
                    </a:p>
                    <a:p>
                      <a:pPr>
                        <a:lnSpc>
                          <a:spcPct val="150000"/>
                        </a:lnSpc>
                      </a:pPr>
                      <a:endParaRPr lang="fr-FR" sz="1400" kern="1200" dirty="0" smtClean="0">
                        <a:solidFill>
                          <a:schemeClr val="dk1"/>
                        </a:solidFill>
                        <a:latin typeface="+mn-lt"/>
                        <a:ea typeface="+mn-ea"/>
                        <a:cs typeface="+mn-cs"/>
                      </a:endParaRPr>
                    </a:p>
                    <a:p>
                      <a:pPr>
                        <a:lnSpc>
                          <a:spcPct val="150000"/>
                        </a:lnSpc>
                      </a:pPr>
                      <a:endParaRPr lang="fr-FR" sz="1400" kern="1200" dirty="0" smtClean="0">
                        <a:solidFill>
                          <a:schemeClr val="dk1"/>
                        </a:solidFill>
                        <a:latin typeface="+mn-lt"/>
                        <a:ea typeface="+mn-ea"/>
                        <a:cs typeface="+mn-cs"/>
                      </a:endParaRPr>
                    </a:p>
                    <a:p>
                      <a:pPr>
                        <a:lnSpc>
                          <a:spcPct val="150000"/>
                        </a:lnSpc>
                      </a:pPr>
                      <a:r>
                        <a:rPr lang="fr-FR" sz="1400" kern="1200" dirty="0" smtClean="0">
                          <a:solidFill>
                            <a:schemeClr val="dk1"/>
                          </a:solidFill>
                          <a:latin typeface="+mn-lt"/>
                          <a:ea typeface="+mn-ea"/>
                          <a:cs typeface="+mn-cs"/>
                          <a:sym typeface="Wingdings" panose="05000000000000000000" pitchFamily="2" charset="2"/>
                        </a:rPr>
                        <a:t> </a:t>
                      </a:r>
                      <a:r>
                        <a:rPr lang="fr-FR" sz="1400" kern="1200" dirty="0" smtClean="0">
                          <a:solidFill>
                            <a:schemeClr val="dk1"/>
                          </a:solidFill>
                          <a:latin typeface="+mn-lt"/>
                          <a:ea typeface="+mn-ea"/>
                          <a:cs typeface="+mn-cs"/>
                        </a:rPr>
                        <a:t>Classement chronologique de ces étapes </a:t>
                      </a:r>
                    </a:p>
                    <a:p>
                      <a:pPr>
                        <a:lnSpc>
                          <a:spcPct val="150000"/>
                        </a:lnSpc>
                      </a:pPr>
                      <a:endParaRPr lang="fr-FR" sz="1400" kern="1200" dirty="0" smtClean="0">
                        <a:solidFill>
                          <a:schemeClr val="dk1"/>
                        </a:solidFill>
                        <a:latin typeface="+mn-lt"/>
                        <a:ea typeface="+mn-ea"/>
                        <a:cs typeface="+mn-cs"/>
                      </a:endParaRPr>
                    </a:p>
                    <a:p>
                      <a:pPr marL="285750" indent="-285750">
                        <a:lnSpc>
                          <a:spcPct val="150000"/>
                        </a:lnSpc>
                        <a:buFontTx/>
                        <a:buChar char="-"/>
                      </a:pPr>
                      <a:r>
                        <a:rPr lang="fr-FR" sz="1400" kern="1200" dirty="0" smtClean="0">
                          <a:solidFill>
                            <a:schemeClr val="dk1"/>
                          </a:solidFill>
                          <a:latin typeface="+mn-lt"/>
                          <a:ea typeface="+mn-ea"/>
                          <a:cs typeface="+mn-cs"/>
                        </a:rPr>
                        <a:t>classement individuel ou par groupe à partir d'étiquettes papier</a:t>
                      </a:r>
                      <a:r>
                        <a:rPr lang="fr-FR" sz="1400" kern="1200" baseline="0" dirty="0" smtClean="0">
                          <a:solidFill>
                            <a:schemeClr val="dk1"/>
                          </a:solidFill>
                          <a:latin typeface="+mn-lt"/>
                          <a:ea typeface="+mn-ea"/>
                          <a:cs typeface="+mn-cs"/>
                        </a:rPr>
                        <a:t> pendant qu’un </a:t>
                      </a:r>
                      <a:r>
                        <a:rPr lang="fr-FR" sz="1400" kern="1200" dirty="0" smtClean="0">
                          <a:solidFill>
                            <a:schemeClr val="dk1"/>
                          </a:solidFill>
                          <a:latin typeface="+mn-lt"/>
                          <a:ea typeface="+mn-ea"/>
                          <a:cs typeface="+mn-cs"/>
                        </a:rPr>
                        <a:t>élève agit sur le paperboard</a:t>
                      </a:r>
                    </a:p>
                    <a:p>
                      <a:pPr marL="285750" indent="-285750">
                        <a:lnSpc>
                          <a:spcPct val="150000"/>
                        </a:lnSpc>
                        <a:buFontTx/>
                        <a:buChar char="-"/>
                      </a:pPr>
                      <a:r>
                        <a:rPr lang="fr-FR" sz="1400" kern="1200" dirty="0" smtClean="0">
                          <a:solidFill>
                            <a:schemeClr val="dk1"/>
                          </a:solidFill>
                          <a:latin typeface="+mn-lt"/>
                          <a:ea typeface="+mn-ea"/>
                          <a:cs typeface="+mn-cs"/>
                        </a:rPr>
                        <a:t>mise en commun et discussion collective à partir de la proposition de cet élève</a:t>
                      </a:r>
                      <a:endParaRPr lang="fr-FR" sz="1400" baseline="0" dirty="0" smtClean="0">
                        <a:latin typeface="+mn-lt"/>
                        <a:cs typeface="Arial" panose="020B0604020202020204" pitchFamily="34" charset="0"/>
                      </a:endParaRPr>
                    </a:p>
                    <a:p>
                      <a:pPr marL="0" indent="0">
                        <a:lnSpc>
                          <a:spcPct val="150000"/>
                        </a:lnSpc>
                        <a:buNone/>
                      </a:pPr>
                      <a:endParaRPr lang="fr-FR" sz="1400" dirty="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savent nommer et classer chronologiquement les étapes suivantes : </a:t>
                      </a:r>
                    </a:p>
                    <a:p>
                      <a:pPr marL="285750" indent="-285750">
                        <a:lnSpc>
                          <a:spcPct val="150000"/>
                        </a:lnSpc>
                        <a:buFontTx/>
                        <a:buChar char="-"/>
                      </a:pPr>
                      <a:r>
                        <a:rPr lang="fr-FR" sz="1400" baseline="0" dirty="0" smtClean="0">
                          <a:latin typeface="+mn-lt"/>
                          <a:cs typeface="Arial" panose="020B0604020202020204" pitchFamily="34" charset="0"/>
                        </a:rPr>
                        <a:t>Déshabillage dans les vestiaires</a:t>
                      </a:r>
                    </a:p>
                    <a:p>
                      <a:pPr marL="285750" indent="-285750">
                        <a:lnSpc>
                          <a:spcPct val="150000"/>
                        </a:lnSpc>
                        <a:buFontTx/>
                        <a:buChar char="-"/>
                      </a:pPr>
                      <a:r>
                        <a:rPr lang="fr-FR" sz="1400" baseline="0" dirty="0" smtClean="0">
                          <a:latin typeface="+mn-lt"/>
                          <a:cs typeface="Arial" panose="020B0604020202020204" pitchFamily="34" charset="0"/>
                        </a:rPr>
                        <a:t>Passage aux toilettes</a:t>
                      </a:r>
                    </a:p>
                    <a:p>
                      <a:pPr marL="285750" indent="-285750">
                        <a:lnSpc>
                          <a:spcPct val="150000"/>
                        </a:lnSpc>
                        <a:buFontTx/>
                        <a:buChar char="-"/>
                      </a:pPr>
                      <a:r>
                        <a:rPr lang="fr-FR" sz="1400" baseline="0" dirty="0" smtClean="0">
                          <a:latin typeface="+mn-lt"/>
                          <a:cs typeface="Arial" panose="020B0604020202020204" pitchFamily="34" charset="0"/>
                        </a:rPr>
                        <a:t>Douche savonnée</a:t>
                      </a:r>
                    </a:p>
                    <a:p>
                      <a:pPr marL="285750" indent="-285750">
                        <a:lnSpc>
                          <a:spcPct val="150000"/>
                        </a:lnSpc>
                        <a:buFontTx/>
                        <a:buChar char="-"/>
                      </a:pPr>
                      <a:r>
                        <a:rPr lang="fr-FR" sz="1400" baseline="0" dirty="0" smtClean="0">
                          <a:latin typeface="+mn-lt"/>
                          <a:cs typeface="Arial" panose="020B0604020202020204" pitchFamily="34" charset="0"/>
                        </a:rPr>
                        <a:t>Passage par le pédiluve</a:t>
                      </a:r>
                    </a:p>
                    <a:p>
                      <a:pPr marL="285750" indent="-285750">
                        <a:lnSpc>
                          <a:spcPct val="150000"/>
                        </a:lnSpc>
                        <a:buFontTx/>
                        <a:buChar char="-"/>
                      </a:pPr>
                      <a:r>
                        <a:rPr lang="fr-FR" sz="1400" baseline="0" dirty="0" smtClean="0">
                          <a:latin typeface="+mn-lt"/>
                          <a:cs typeface="Arial" panose="020B0604020202020204" pitchFamily="34" charset="0"/>
                        </a:rPr>
                        <a:t>Arrivée sur le bord du bassin</a:t>
                      </a:r>
                    </a:p>
                    <a:p>
                      <a:pPr marL="285750" indent="-285750">
                        <a:lnSpc>
                          <a:spcPct val="150000"/>
                        </a:lnSpc>
                        <a:buFontTx/>
                        <a:buChar char="-"/>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kern="1200" dirty="0" smtClean="0">
                          <a:solidFill>
                            <a:schemeClr val="dk1"/>
                          </a:solidFill>
                          <a:latin typeface="+mn-lt"/>
                          <a:ea typeface="+mn-ea"/>
                          <a:cs typeface="+mn-cs"/>
                        </a:rPr>
                        <a:t>Faire glisser chaque photo dans le cadre et l'agrandir pour  décrire / nommer collectivement.</a:t>
                      </a:r>
                    </a:p>
                    <a:p>
                      <a:pPr>
                        <a:lnSpc>
                          <a:spcPct val="150000"/>
                        </a:lnSpc>
                      </a:pPr>
                      <a:endParaRPr lang="fr-FR" sz="1400" kern="1200" dirty="0" smtClean="0">
                        <a:solidFill>
                          <a:schemeClr val="dk1"/>
                        </a:solidFill>
                        <a:latin typeface="+mn-lt"/>
                        <a:ea typeface="+mn-ea"/>
                        <a:cs typeface="+mn-cs"/>
                      </a:endParaRPr>
                    </a:p>
                    <a:p>
                      <a:pPr>
                        <a:lnSpc>
                          <a:spcPct val="150000"/>
                        </a:lnSpc>
                      </a:pPr>
                      <a:endParaRPr lang="fr-FR" sz="1400" kern="1200" dirty="0" smtClean="0">
                        <a:solidFill>
                          <a:schemeClr val="dk1"/>
                        </a:solidFill>
                        <a:latin typeface="+mn-lt"/>
                        <a:ea typeface="+mn-ea"/>
                        <a:cs typeface="+mn-cs"/>
                      </a:endParaRPr>
                    </a:p>
                    <a:p>
                      <a:pPr>
                        <a:lnSpc>
                          <a:spcPct val="150000"/>
                        </a:lnSpc>
                      </a:pPr>
                      <a:r>
                        <a:rPr lang="fr-FR" sz="1400" kern="1200" dirty="0" smtClean="0">
                          <a:solidFill>
                            <a:schemeClr val="dk1"/>
                          </a:solidFill>
                          <a:latin typeface="+mn-lt"/>
                          <a:ea typeface="+mn-ea"/>
                          <a:cs typeface="+mn-cs"/>
                        </a:rPr>
                        <a:t>Geler l’image au TNI lorsqu’un élève déplace les étiquettes sur l’ordinateur.</a:t>
                      </a:r>
                    </a:p>
                    <a:p>
                      <a:pPr>
                        <a:lnSpc>
                          <a:spcPct val="150000"/>
                        </a:lnSpc>
                      </a:pPr>
                      <a:r>
                        <a:rPr lang="fr-FR" sz="1400" kern="1200" dirty="0" smtClean="0">
                          <a:solidFill>
                            <a:schemeClr val="dk1"/>
                          </a:solidFill>
                          <a:latin typeface="+mn-lt"/>
                          <a:ea typeface="+mn-ea"/>
                          <a:cs typeface="+mn-cs"/>
                        </a:rPr>
                        <a:t>Dégeler l’image lors de la mise en commun.</a:t>
                      </a:r>
                    </a:p>
                    <a:p>
                      <a:pPr>
                        <a:lnSpc>
                          <a:spcPct val="150000"/>
                        </a:lnSpc>
                      </a:pPr>
                      <a:endParaRPr lang="fr-FR" sz="1400" kern="1200" dirty="0">
                        <a:solidFill>
                          <a:schemeClr val="dk1"/>
                        </a:solidFill>
                        <a:latin typeface="+mn-lt"/>
                        <a:ea typeface="+mn-ea"/>
                        <a:cs typeface="+mn-cs"/>
                      </a:endParaRPr>
                    </a:p>
                  </a:txBody>
                  <a:tcPr/>
                </a:tc>
                <a:tc>
                  <a:txBody>
                    <a:bodyPr/>
                    <a:lstStyle/>
                    <a:p>
                      <a:pPr>
                        <a:lnSpc>
                          <a:spcPct val="150000"/>
                        </a:lnSpc>
                      </a:pPr>
                      <a:r>
                        <a:rPr lang="fr-FR" sz="1400" dirty="0" smtClean="0">
                          <a:latin typeface="+mn-lt"/>
                          <a:cs typeface="Arial" panose="020B0604020202020204" pitchFamily="34" charset="0"/>
                        </a:rPr>
                        <a:t>3</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4</a:t>
                      </a: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spTree>
    <p:extLst>
      <p:ext uri="{BB962C8B-B14F-4D97-AF65-F5344CB8AC3E}">
        <p14:creationId xmlns:p14="http://schemas.microsoft.com/office/powerpoint/2010/main" val="1318857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529388118"/>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Prendre</a:t>
                      </a:r>
                      <a:r>
                        <a:rPr lang="fr-FR" sz="1400" b="1" baseline="0" dirty="0" smtClean="0">
                          <a:latin typeface="+mn-lt"/>
                          <a:cs typeface="Arial" panose="020B0604020202020204" pitchFamily="34" charset="0"/>
                        </a:rPr>
                        <a:t> des repères quant aux différents espaces de la piscine</a:t>
                      </a:r>
                      <a:endParaRPr lang="fr-FR" sz="1400" b="1" dirty="0" smtClean="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sym typeface="Wingdings" panose="05000000000000000000" pitchFamily="2" charset="2"/>
                        </a:rPr>
                        <a:t> Connaissance des lieux :</a:t>
                      </a:r>
                    </a:p>
                    <a:p>
                      <a:pPr marL="285750" indent="-285750">
                        <a:lnSpc>
                          <a:spcPct val="150000"/>
                        </a:lnSpc>
                        <a:buFontTx/>
                        <a:buChar char="-"/>
                      </a:pPr>
                      <a:r>
                        <a:rPr lang="fr-FR" sz="1400" baseline="0" dirty="0" smtClean="0">
                          <a:latin typeface="+mn-lt"/>
                          <a:cs typeface="Arial" panose="020B0604020202020204" pitchFamily="34" charset="0"/>
                          <a:sym typeface="Wingdings" panose="05000000000000000000" pitchFamily="2" charset="2"/>
                        </a:rPr>
                        <a:t>Sur un plan simplifié, prendre connaissance des différents espaces par des photos.</a:t>
                      </a:r>
                    </a:p>
                    <a:p>
                      <a:pPr marL="285750" indent="-285750">
                        <a:lnSpc>
                          <a:spcPct val="150000"/>
                        </a:lnSpc>
                        <a:buFontTx/>
                        <a:buChar char="-"/>
                      </a:pPr>
                      <a:r>
                        <a:rPr lang="fr-FR" sz="1400" kern="1200" dirty="0" smtClean="0">
                          <a:solidFill>
                            <a:schemeClr val="dk1"/>
                          </a:solidFill>
                          <a:latin typeface="+mn-lt"/>
                          <a:ea typeface="+mn-ea"/>
                          <a:cs typeface="+mn-cs"/>
                        </a:rPr>
                        <a:t>En</a:t>
                      </a:r>
                      <a:r>
                        <a:rPr lang="fr-FR" sz="1400" kern="1200" baseline="0" dirty="0" smtClean="0">
                          <a:solidFill>
                            <a:schemeClr val="dk1"/>
                          </a:solidFill>
                          <a:latin typeface="+mn-lt"/>
                          <a:ea typeface="+mn-ea"/>
                          <a:cs typeface="+mn-cs"/>
                        </a:rPr>
                        <a:t> réinvestissement, replacer les photos au bon endroit, </a:t>
                      </a:r>
                      <a:r>
                        <a:rPr lang="fr-FR" sz="1400" kern="1200" dirty="0" smtClean="0">
                          <a:solidFill>
                            <a:schemeClr val="dk1"/>
                          </a:solidFill>
                          <a:latin typeface="+mn-lt"/>
                          <a:ea typeface="+mn-ea"/>
                          <a:cs typeface="+mn-cs"/>
                        </a:rPr>
                        <a:t> individuellement ou par groupe à partir d'étiquettes papier</a:t>
                      </a:r>
                      <a:r>
                        <a:rPr lang="fr-FR" sz="1400" kern="1200" baseline="0" dirty="0" smtClean="0">
                          <a:solidFill>
                            <a:schemeClr val="dk1"/>
                          </a:solidFill>
                          <a:latin typeface="+mn-lt"/>
                          <a:ea typeface="+mn-ea"/>
                          <a:cs typeface="+mn-cs"/>
                        </a:rPr>
                        <a:t> pendant qu’un </a:t>
                      </a:r>
                      <a:r>
                        <a:rPr lang="fr-FR" sz="1400" kern="1200" dirty="0" smtClean="0">
                          <a:solidFill>
                            <a:schemeClr val="dk1"/>
                          </a:solidFill>
                          <a:latin typeface="+mn-lt"/>
                          <a:ea typeface="+mn-ea"/>
                          <a:cs typeface="+mn-cs"/>
                        </a:rPr>
                        <a:t>élève agit sur le paperboard.</a:t>
                      </a:r>
                    </a:p>
                    <a:p>
                      <a:pPr marL="285750" indent="-285750">
                        <a:lnSpc>
                          <a:spcPct val="150000"/>
                        </a:lnSpc>
                        <a:buFontTx/>
                        <a:buChar char="-"/>
                      </a:pPr>
                      <a:r>
                        <a:rPr lang="fr-FR" sz="1400" kern="1200" dirty="0" smtClean="0">
                          <a:solidFill>
                            <a:schemeClr val="dk1"/>
                          </a:solidFill>
                          <a:latin typeface="+mn-lt"/>
                          <a:ea typeface="+mn-ea"/>
                          <a:cs typeface="+mn-cs"/>
                        </a:rPr>
                        <a:t>Mise en commun et discussion collective à partir de la proposition de cet élève.</a:t>
                      </a:r>
                      <a:endParaRPr lang="fr-FR" sz="1400" baseline="0" dirty="0" smtClean="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savent associer les zones du plan aux espaces correspondants.</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Activer les calques au fur et à mesure de la présentation des espaces</a:t>
                      </a:r>
                    </a:p>
                    <a:p>
                      <a:pPr>
                        <a:lnSpc>
                          <a:spcPct val="150000"/>
                        </a:lnSpc>
                      </a:pPr>
                      <a:r>
                        <a:rPr lang="fr-FR" sz="1400" dirty="0" smtClean="0">
                          <a:latin typeface="+mn-lt"/>
                          <a:cs typeface="Arial" panose="020B0604020202020204" pitchFamily="34" charset="0"/>
                        </a:rPr>
                        <a:t>Utiliser l’outil projecteur</a:t>
                      </a:r>
                      <a:r>
                        <a:rPr lang="fr-FR" sz="1400" baseline="0" dirty="0" smtClean="0">
                          <a:latin typeface="+mn-lt"/>
                          <a:cs typeface="Arial" panose="020B0604020202020204" pitchFamily="34" charset="0"/>
                        </a:rPr>
                        <a:t>            pour focaliser sur un espace du plan.</a:t>
                      </a: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kern="1200" dirty="0" smtClean="0">
                          <a:solidFill>
                            <a:schemeClr val="dk1"/>
                          </a:solidFill>
                          <a:latin typeface="+mn-lt"/>
                          <a:ea typeface="+mn-ea"/>
                          <a:cs typeface="+mn-cs"/>
                        </a:rPr>
                        <a:t>Geler l’image au TNI lorsqu’un élève déplace les étiquettes sur l’ordinateur.</a:t>
                      </a:r>
                    </a:p>
                    <a:p>
                      <a:pPr>
                        <a:lnSpc>
                          <a:spcPct val="150000"/>
                        </a:lnSpc>
                      </a:pPr>
                      <a:r>
                        <a:rPr lang="fr-FR" sz="1400" kern="1200" dirty="0" smtClean="0">
                          <a:solidFill>
                            <a:schemeClr val="dk1"/>
                          </a:solidFill>
                          <a:latin typeface="+mn-lt"/>
                          <a:ea typeface="+mn-ea"/>
                          <a:cs typeface="+mn-cs"/>
                        </a:rPr>
                        <a:t>Dégeler l’image lors de la mise en commun.</a:t>
                      </a: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5</a:t>
                      </a: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pic>
        <p:nvPicPr>
          <p:cNvPr id="3" name="Image 2"/>
          <p:cNvPicPr>
            <a:picLocks noChangeAspect="1"/>
          </p:cNvPicPr>
          <p:nvPr/>
        </p:nvPicPr>
        <p:blipFill>
          <a:blip r:embed="rId2"/>
          <a:stretch>
            <a:fillRect/>
          </a:stretch>
        </p:blipFill>
        <p:spPr>
          <a:xfrm>
            <a:off x="10184872" y="1964970"/>
            <a:ext cx="528285" cy="492101"/>
          </a:xfrm>
          <a:prstGeom prst="rect">
            <a:avLst/>
          </a:prstGeom>
        </p:spPr>
      </p:pic>
    </p:spTree>
    <p:extLst>
      <p:ext uri="{BB962C8B-B14F-4D97-AF65-F5344CB8AC3E}">
        <p14:creationId xmlns:p14="http://schemas.microsoft.com/office/powerpoint/2010/main" val="8397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764078591"/>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baseline="0" dirty="0" smtClean="0">
                          <a:latin typeface="+mn-lt"/>
                          <a:cs typeface="Arial" panose="020B0604020202020204" pitchFamily="34" charset="0"/>
                        </a:rPr>
                        <a:t>Prendre connaissance des différentes personnes que l’on trouve à la piscine et les situer dans leur espace de travail</a:t>
                      </a:r>
                      <a:endParaRPr lang="fr-FR" sz="1400" b="1" dirty="0" smtClean="0">
                        <a:latin typeface="+mn-lt"/>
                        <a:cs typeface="Arial" panose="020B0604020202020204" pitchFamily="34" charset="0"/>
                      </a:endParaRPr>
                    </a:p>
                  </a:txBody>
                  <a:tcPr/>
                </a:tc>
                <a:tc>
                  <a:txBody>
                    <a:bodyPr/>
                    <a:lstStyle/>
                    <a:p>
                      <a:pPr marL="285750" indent="-285750">
                        <a:lnSpc>
                          <a:spcPct val="150000"/>
                        </a:lnSpc>
                        <a:buFont typeface="Wingdings" panose="05000000000000000000" pitchFamily="2" charset="2"/>
                        <a:buChar char="à"/>
                      </a:pPr>
                      <a:r>
                        <a:rPr lang="fr-FR" sz="1400" baseline="0" dirty="0" smtClean="0">
                          <a:latin typeface="+mn-lt"/>
                          <a:cs typeface="Arial" panose="020B0604020202020204" pitchFamily="34" charset="0"/>
                          <a:sym typeface="Wingdings" panose="05000000000000000000" pitchFamily="2" charset="2"/>
                        </a:rPr>
                        <a:t>Situer ces personnes en fonction des espaces précédemment repérés (collectivement et/ ou individuellement).</a:t>
                      </a:r>
                      <a:endParaRPr lang="fr-FR" sz="1400" baseline="0" dirty="0" smtClean="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Les élèves savent placer les personnes dans les espaces leur correspondant.</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Remplacer</a:t>
                      </a:r>
                      <a:r>
                        <a:rPr lang="fr-FR" sz="1400" baseline="0" dirty="0" smtClean="0">
                          <a:latin typeface="+mn-lt"/>
                          <a:cs typeface="Arial" panose="020B0604020202020204" pitchFamily="34" charset="0"/>
                        </a:rPr>
                        <a:t> si besoin les avatars par des photos des personnes concernées.</a:t>
                      </a: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6</a:t>
                      </a: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5660" y="6041236"/>
            <a:ext cx="1227411" cy="367121"/>
          </a:xfrm>
          <a:prstGeom prst="rect">
            <a:avLst/>
          </a:prstGeom>
        </p:spPr>
      </p:pic>
    </p:spTree>
    <p:extLst>
      <p:ext uri="{BB962C8B-B14F-4D97-AF65-F5344CB8AC3E}">
        <p14:creationId xmlns:p14="http://schemas.microsoft.com/office/powerpoint/2010/main" val="224777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6275" y="2541319"/>
            <a:ext cx="10343408" cy="1021556"/>
          </a:xfrm>
          <a:prstGeom prst="roundRect">
            <a:avLst/>
          </a:prstGeom>
          <a:noFill/>
          <a:ln w="57150">
            <a:solidFill>
              <a:schemeClr val="accent1">
                <a:lumMod val="75000"/>
              </a:schemeClr>
            </a:solidFill>
          </a:ln>
        </p:spPr>
        <p:txBody>
          <a:bodyPr wrap="square" rtlCol="0">
            <a:spAutoFit/>
          </a:bodyPr>
          <a:lstStyle/>
          <a:p>
            <a:pPr algn="ctr"/>
            <a:r>
              <a:rPr lang="fr-FR" sz="5400" dirty="0" smtClean="0"/>
              <a:t>2- MATERIELS ET DISPOSITIFS</a:t>
            </a:r>
            <a:endParaRPr lang="fr-FR" sz="5400" dirty="0"/>
          </a:p>
        </p:txBody>
      </p:sp>
    </p:spTree>
    <p:extLst>
      <p:ext uri="{BB962C8B-B14F-4D97-AF65-F5344CB8AC3E}">
        <p14:creationId xmlns:p14="http://schemas.microsoft.com/office/powerpoint/2010/main" val="301165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338640789"/>
              </p:ext>
            </p:extLst>
          </p:nvPr>
        </p:nvGraphicFramePr>
        <p:xfrm>
          <a:off x="295836" y="293529"/>
          <a:ext cx="11497235" cy="7263724"/>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a:lnSpc>
                          <a:spcPct val="150000"/>
                        </a:lnSpc>
                      </a:pPr>
                      <a:r>
                        <a:rPr lang="fr-FR" sz="1400" b="1" dirty="0" smtClean="0">
                          <a:latin typeface="+mn-lt"/>
                          <a:cs typeface="Arial" panose="020B0604020202020204" pitchFamily="34" charset="0"/>
                        </a:rPr>
                        <a:t>Reconnaître et savoir nommer le matériel</a:t>
                      </a:r>
                      <a:r>
                        <a:rPr lang="fr-FR" sz="1400" b="1" baseline="0" dirty="0" smtClean="0">
                          <a:latin typeface="+mn-lt"/>
                          <a:cs typeface="Arial" panose="020B0604020202020204" pitchFamily="34" charset="0"/>
                        </a:rPr>
                        <a:t> de la piscine</a:t>
                      </a:r>
                      <a:endParaRPr lang="fr-FR" sz="1400" b="1" dirty="0" smtClean="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sym typeface="Wingdings" panose="05000000000000000000" pitchFamily="2" charset="2"/>
                        </a:rPr>
                        <a:t> </a:t>
                      </a:r>
                      <a:r>
                        <a:rPr lang="fr-FR" sz="1400" baseline="0" dirty="0" smtClean="0">
                          <a:latin typeface="+mn-lt"/>
                          <a:cs typeface="Arial" panose="020B0604020202020204" pitchFamily="34" charset="0"/>
                        </a:rPr>
                        <a:t>Retrouver le matériel utilisé lors de la séance : </a:t>
                      </a:r>
                    </a:p>
                    <a:p>
                      <a:pPr marL="285750" indent="-285750">
                        <a:lnSpc>
                          <a:spcPct val="150000"/>
                        </a:lnSpc>
                        <a:buFontTx/>
                        <a:buChar char="-"/>
                      </a:pPr>
                      <a:r>
                        <a:rPr lang="fr-FR" sz="1400" baseline="0" dirty="0" smtClean="0">
                          <a:latin typeface="+mn-lt"/>
                          <a:cs typeface="Arial" panose="020B0604020202020204" pitchFamily="34" charset="0"/>
                        </a:rPr>
                        <a:t>Description collective du matériel que l’on peut utiliser à la piscine.</a:t>
                      </a:r>
                    </a:p>
                    <a:p>
                      <a:pPr marL="285750" indent="-285750">
                        <a:lnSpc>
                          <a:spcPct val="150000"/>
                        </a:lnSpc>
                        <a:buFontTx/>
                        <a:buChar char="-"/>
                      </a:pPr>
                      <a:r>
                        <a:rPr lang="fr-FR" sz="1400" baseline="0" dirty="0" smtClean="0">
                          <a:latin typeface="+mn-lt"/>
                          <a:cs typeface="Arial" panose="020B0604020202020204" pitchFamily="34" charset="0"/>
                        </a:rPr>
                        <a:t>Valider les propositions des élèves en déplaçant la photo dans la zone bleue. (Cela fait apparaitre le nom de l’objet).</a:t>
                      </a:r>
                    </a:p>
                    <a:p>
                      <a:pPr marL="285750" marR="0" lvl="0" indent="-285750" algn="l" defTabSz="914400" rtl="0" eaLnBrk="1" fontAlgn="auto" latinLnBrk="0" hangingPunct="1">
                        <a:lnSpc>
                          <a:spcPct val="150000"/>
                        </a:lnSpc>
                        <a:spcBef>
                          <a:spcPts val="0"/>
                        </a:spcBef>
                        <a:spcAft>
                          <a:spcPts val="0"/>
                        </a:spcAft>
                        <a:buClrTx/>
                        <a:buSzTx/>
                        <a:buFontTx/>
                        <a:buChar char="-"/>
                        <a:tabLst/>
                        <a:defRPr/>
                      </a:pPr>
                      <a:r>
                        <a:rPr lang="fr-FR" sz="1400" baseline="0" dirty="0" smtClean="0">
                          <a:latin typeface="+mn-lt"/>
                          <a:cs typeface="Arial" panose="020B0604020202020204" pitchFamily="34" charset="0"/>
                        </a:rPr>
                        <a:t>Tri individuel ou par groupes du matériel utilisé pendant la séance, à partir d’étiquettes papier, </a:t>
                      </a:r>
                      <a:r>
                        <a:rPr lang="fr-FR" sz="1400" kern="1200" baseline="0" dirty="0" smtClean="0">
                          <a:solidFill>
                            <a:schemeClr val="dk1"/>
                          </a:solidFill>
                          <a:latin typeface="+mn-lt"/>
                          <a:ea typeface="+mn-ea"/>
                          <a:cs typeface="+mn-cs"/>
                        </a:rPr>
                        <a:t>pendant qu’un </a:t>
                      </a:r>
                      <a:r>
                        <a:rPr lang="fr-FR" sz="1400" kern="1200" dirty="0" smtClean="0">
                          <a:solidFill>
                            <a:schemeClr val="dk1"/>
                          </a:solidFill>
                          <a:latin typeface="+mn-lt"/>
                          <a:ea typeface="+mn-ea"/>
                          <a:cs typeface="+mn-cs"/>
                        </a:rPr>
                        <a:t>élève agit sur le paperboard.</a:t>
                      </a:r>
                    </a:p>
                    <a:p>
                      <a:pPr marL="285750" indent="-285750">
                        <a:lnSpc>
                          <a:spcPct val="150000"/>
                        </a:lnSpc>
                        <a:buFontTx/>
                        <a:buChar char="-"/>
                      </a:pPr>
                      <a:r>
                        <a:rPr lang="fr-FR" sz="1400" kern="1200" dirty="0" smtClean="0">
                          <a:solidFill>
                            <a:schemeClr val="dk1"/>
                          </a:solidFill>
                          <a:latin typeface="+mn-lt"/>
                          <a:ea typeface="+mn-ea"/>
                          <a:cs typeface="+mn-cs"/>
                        </a:rPr>
                        <a:t>Mise en commun et discussion collective à partir de la proposition de cet élève.</a:t>
                      </a:r>
                    </a:p>
                    <a:p>
                      <a:pPr marL="0" indent="0">
                        <a:lnSpc>
                          <a:spcPct val="150000"/>
                        </a:lnSpc>
                        <a:buFontTx/>
                        <a:buNone/>
                      </a:pPr>
                      <a:endParaRPr lang="fr-FR" sz="1400" baseline="0" dirty="0" smtClean="0">
                        <a:latin typeface="+mn-lt"/>
                        <a:cs typeface="Arial" panose="020B0604020202020204" pitchFamily="34" charset="0"/>
                      </a:endParaRPr>
                    </a:p>
                    <a:p>
                      <a:pPr>
                        <a:lnSpc>
                          <a:spcPct val="150000"/>
                        </a:lnSpc>
                      </a:pPr>
                      <a:r>
                        <a:rPr lang="fr-FR" sz="1400" kern="1200" dirty="0" smtClean="0">
                          <a:solidFill>
                            <a:schemeClr val="dk1"/>
                          </a:solidFill>
                          <a:latin typeface="+mn-lt"/>
                          <a:ea typeface="+mn-ea"/>
                          <a:cs typeface="+mn-cs"/>
                          <a:sym typeface="Wingdings" panose="05000000000000000000" pitchFamily="2" charset="2"/>
                        </a:rPr>
                        <a:t> Deviner</a:t>
                      </a:r>
                      <a:r>
                        <a:rPr lang="fr-FR" sz="1400" kern="1200" baseline="0" dirty="0" smtClean="0">
                          <a:solidFill>
                            <a:schemeClr val="dk1"/>
                          </a:solidFill>
                          <a:latin typeface="+mn-lt"/>
                          <a:ea typeface="+mn-ea"/>
                          <a:cs typeface="+mn-cs"/>
                          <a:sym typeface="Wingdings" panose="05000000000000000000" pitchFamily="2" charset="2"/>
                        </a:rPr>
                        <a:t> de quel objet on parle en utilisant le moins d’indices possibles.</a:t>
                      </a:r>
                    </a:p>
                    <a:p>
                      <a:pPr>
                        <a:lnSpc>
                          <a:spcPct val="150000"/>
                        </a:lnSpc>
                      </a:pPr>
                      <a:endParaRPr lang="fr-FR" sz="1400" kern="1200" baseline="0" dirty="0" smtClean="0">
                        <a:solidFill>
                          <a:schemeClr val="dk1"/>
                        </a:solidFill>
                        <a:latin typeface="+mn-lt"/>
                        <a:ea typeface="+mn-ea"/>
                        <a:cs typeface="+mn-cs"/>
                        <a:sym typeface="Wingdings" panose="05000000000000000000" pitchFamily="2" charset="2"/>
                      </a:endParaRPr>
                    </a:p>
                    <a:p>
                      <a:pPr>
                        <a:lnSpc>
                          <a:spcPct val="150000"/>
                        </a:lnSpc>
                      </a:pPr>
                      <a:r>
                        <a:rPr lang="fr-FR" sz="1400" kern="1200" baseline="0" dirty="0" smtClean="0">
                          <a:solidFill>
                            <a:schemeClr val="dk1"/>
                          </a:solidFill>
                          <a:latin typeface="+mn-lt"/>
                          <a:ea typeface="+mn-ea"/>
                          <a:cs typeface="+mn-cs"/>
                          <a:sym typeface="Wingdings" panose="05000000000000000000" pitchFamily="2" charset="2"/>
                        </a:rPr>
                        <a:t>Remarque : les élèves peuvent y jouer avec des cartes papier, puis créer leur propre jeu.</a:t>
                      </a:r>
                      <a:endParaRPr lang="fr-FR" sz="1400" dirty="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L’élève retrouve les objets utilisés et leur nom.</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r>
                        <a:rPr lang="fr-FR" sz="1400" baseline="0" dirty="0" smtClean="0">
                          <a:latin typeface="+mn-lt"/>
                          <a:cs typeface="Arial" panose="020B0604020202020204" pitchFamily="34" charset="0"/>
                        </a:rPr>
                        <a:t>L’élève trouve le nom de l’objet le plus vite possible.</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Faire glisser les images dans la zone bleue : les photos</a:t>
                      </a:r>
                      <a:r>
                        <a:rPr lang="fr-FR" sz="1400" baseline="0" dirty="0" smtClean="0">
                          <a:latin typeface="+mn-lt"/>
                          <a:cs typeface="Arial" panose="020B0604020202020204" pitchFamily="34" charset="0"/>
                        </a:rPr>
                        <a:t> et le nom du matériel sont « groupés » donc liés.</a:t>
                      </a:r>
                    </a:p>
                    <a:p>
                      <a:pPr>
                        <a:lnSpc>
                          <a:spcPct val="150000"/>
                        </a:lnSpc>
                      </a:pPr>
                      <a:r>
                        <a:rPr lang="fr-FR" sz="1400" kern="1200" dirty="0" smtClean="0">
                          <a:solidFill>
                            <a:schemeClr val="dk1"/>
                          </a:solidFill>
                          <a:latin typeface="+mn-lt"/>
                          <a:ea typeface="+mn-ea"/>
                          <a:cs typeface="+mn-cs"/>
                        </a:rPr>
                        <a:t>Geler l’image au TNI lorsqu’un élève déplace les étiquettes sur l’ordinateur.</a:t>
                      </a:r>
                    </a:p>
                    <a:p>
                      <a:pPr>
                        <a:lnSpc>
                          <a:spcPct val="150000"/>
                        </a:lnSpc>
                      </a:pPr>
                      <a:endParaRPr lang="fr-FR" sz="1400" kern="1200" dirty="0" smtClean="0">
                        <a:solidFill>
                          <a:schemeClr val="dk1"/>
                        </a:solidFill>
                        <a:latin typeface="+mn-lt"/>
                        <a:ea typeface="+mn-ea"/>
                        <a:cs typeface="+mn-cs"/>
                      </a:endParaRPr>
                    </a:p>
                    <a:p>
                      <a:pPr>
                        <a:lnSpc>
                          <a:spcPct val="150000"/>
                        </a:lnSpc>
                      </a:pPr>
                      <a:r>
                        <a:rPr lang="fr-FR" sz="1400" kern="1200" dirty="0" smtClean="0">
                          <a:solidFill>
                            <a:schemeClr val="dk1"/>
                          </a:solidFill>
                          <a:latin typeface="+mn-lt"/>
                          <a:ea typeface="+mn-ea"/>
                          <a:cs typeface="+mn-cs"/>
                        </a:rPr>
                        <a:t>Dégeler l’image lors de la mise en commun.</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r>
                        <a:rPr lang="fr-FR" sz="1400" baseline="0" dirty="0" smtClean="0">
                          <a:latin typeface="+mn-lt"/>
                          <a:cs typeface="Arial" panose="020B0604020202020204" pitchFamily="34" charset="0"/>
                        </a:rPr>
                        <a:t>Travailler ligne par ligne et faire glisser les caches les uns après les autres.</a:t>
                      </a:r>
                    </a:p>
                  </a:txBody>
                  <a:tcPr/>
                </a:tc>
                <a:tc>
                  <a:txBody>
                    <a:bodyPr/>
                    <a:lstStyle/>
                    <a:p>
                      <a:pPr>
                        <a:lnSpc>
                          <a:spcPct val="150000"/>
                        </a:lnSpc>
                      </a:pPr>
                      <a:r>
                        <a:rPr lang="fr-FR" sz="1400" dirty="0" smtClean="0">
                          <a:latin typeface="Arial" panose="020B0604020202020204" pitchFamily="34" charset="0"/>
                          <a:cs typeface="Arial" panose="020B0604020202020204" pitchFamily="34" charset="0"/>
                        </a:rPr>
                        <a:t>1</a:t>
                      </a: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endParaRPr lang="fr-FR" sz="1400" dirty="0" smtClean="0">
                        <a:latin typeface="Arial" panose="020B0604020202020204" pitchFamily="34" charset="0"/>
                        <a:cs typeface="Arial" panose="020B0604020202020204" pitchFamily="34" charset="0"/>
                      </a:endParaRPr>
                    </a:p>
                    <a:p>
                      <a:pPr>
                        <a:lnSpc>
                          <a:spcPct val="150000"/>
                        </a:lnSpc>
                      </a:pPr>
                      <a:r>
                        <a:rPr lang="fr-FR" sz="1400" dirty="0" smtClean="0">
                          <a:latin typeface="Arial" panose="020B0604020202020204" pitchFamily="34" charset="0"/>
                          <a:cs typeface="Arial" panose="020B0604020202020204" pitchFamily="34" charset="0"/>
                        </a:rPr>
                        <a:t>2</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spTree>
    <p:extLst>
      <p:ext uri="{BB962C8B-B14F-4D97-AF65-F5344CB8AC3E}">
        <p14:creationId xmlns:p14="http://schemas.microsoft.com/office/powerpoint/2010/main" val="2927471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85876864"/>
              </p:ext>
            </p:extLst>
          </p:nvPr>
        </p:nvGraphicFramePr>
        <p:xfrm>
          <a:off x="271122" y="200723"/>
          <a:ext cx="11497235" cy="6690360"/>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510936">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6053533">
                <a:tc>
                  <a:txBody>
                    <a:bodyPr/>
                    <a:lstStyle/>
                    <a:p>
                      <a:pPr>
                        <a:lnSpc>
                          <a:spcPct val="150000"/>
                        </a:lnSpc>
                      </a:pPr>
                      <a:r>
                        <a:rPr lang="fr-FR" sz="1400" b="1" kern="1200" dirty="0" smtClean="0">
                          <a:solidFill>
                            <a:schemeClr val="dk1"/>
                          </a:solidFill>
                          <a:latin typeface="+mn-lt"/>
                          <a:ea typeface="+mn-ea"/>
                          <a:cs typeface="+mn-cs"/>
                        </a:rPr>
                        <a:t>Permettre</a:t>
                      </a:r>
                      <a:r>
                        <a:rPr lang="fr-FR" sz="1400" b="1" kern="1200" baseline="0" dirty="0" smtClean="0">
                          <a:solidFill>
                            <a:schemeClr val="dk1"/>
                          </a:solidFill>
                          <a:latin typeface="+mn-lt"/>
                          <a:ea typeface="+mn-ea"/>
                          <a:cs typeface="+mn-cs"/>
                        </a:rPr>
                        <a:t> l’appropriation de l’organisation du bassin et des dispositifs matériels en favorisant la correspondance entre la photo et le plan</a:t>
                      </a:r>
                    </a:p>
                    <a:p>
                      <a:pPr>
                        <a:lnSpc>
                          <a:spcPct val="150000"/>
                        </a:lnSpc>
                      </a:pPr>
                      <a:endParaRPr lang="fr-FR" sz="1400" b="1" kern="1200" dirty="0" smtClean="0">
                        <a:solidFill>
                          <a:schemeClr val="dk1"/>
                        </a:solidFill>
                        <a:latin typeface="+mn-lt"/>
                        <a:ea typeface="+mn-ea"/>
                        <a:cs typeface="+mn-cs"/>
                      </a:endParaRPr>
                    </a:p>
                    <a:p>
                      <a:pPr>
                        <a:lnSpc>
                          <a:spcPct val="150000"/>
                        </a:lnSpc>
                      </a:pPr>
                      <a:endParaRPr lang="fr-FR" sz="1400" b="1" kern="1200" dirty="0" smtClean="0">
                        <a:solidFill>
                          <a:schemeClr val="dk1"/>
                        </a:solidFill>
                        <a:latin typeface="+mn-lt"/>
                        <a:ea typeface="+mn-ea"/>
                        <a:cs typeface="+mn-cs"/>
                      </a:endParaRPr>
                    </a:p>
                  </a:txBody>
                  <a:tcPr/>
                </a:tc>
                <a:tc>
                  <a:txBody>
                    <a:bodyPr/>
                    <a:lstStyle/>
                    <a:p>
                      <a:pPr marL="285750" indent="-285750">
                        <a:lnSpc>
                          <a:spcPct val="150000"/>
                        </a:lnSpc>
                        <a:buFont typeface="Wingdings" panose="05000000000000000000" pitchFamily="2" charset="2"/>
                        <a:buChar char="à"/>
                      </a:pPr>
                      <a:r>
                        <a:rPr lang="fr-FR" sz="1400" kern="1200" dirty="0" smtClean="0">
                          <a:solidFill>
                            <a:schemeClr val="dk1"/>
                          </a:solidFill>
                          <a:latin typeface="+mn-lt"/>
                          <a:ea typeface="+mn-ea"/>
                          <a:cs typeface="+mn-cs"/>
                        </a:rPr>
                        <a:t>Repérer</a:t>
                      </a:r>
                      <a:r>
                        <a:rPr lang="fr-FR" sz="1400" kern="1200" baseline="0" dirty="0" smtClean="0">
                          <a:solidFill>
                            <a:schemeClr val="dk1"/>
                          </a:solidFill>
                          <a:latin typeface="+mn-lt"/>
                          <a:ea typeface="+mn-ea"/>
                          <a:cs typeface="+mn-cs"/>
                        </a:rPr>
                        <a:t> et légender</a:t>
                      </a:r>
                      <a:r>
                        <a:rPr lang="fr-FR" sz="1400" kern="1200" dirty="0" smtClean="0">
                          <a:solidFill>
                            <a:schemeClr val="dk1"/>
                          </a:solidFill>
                          <a:latin typeface="+mn-lt"/>
                          <a:ea typeface="+mn-ea"/>
                          <a:cs typeface="+mn-cs"/>
                        </a:rPr>
                        <a:t> les divers éléments composant la piscine sans matériel  (photo vue du dessus).</a:t>
                      </a:r>
                    </a:p>
                    <a:p>
                      <a:pPr marL="0" indent="0">
                        <a:lnSpc>
                          <a:spcPct val="150000"/>
                        </a:lnSpc>
                        <a:buFont typeface="Wingdings" panose="05000000000000000000" pitchFamily="2" charset="2"/>
                        <a:buNone/>
                      </a:pPr>
                      <a:endParaRPr lang="fr-FR" sz="1400" kern="1200" dirty="0" smtClean="0">
                        <a:solidFill>
                          <a:schemeClr val="dk1"/>
                        </a:solidFill>
                        <a:latin typeface="+mn-lt"/>
                        <a:ea typeface="+mn-ea"/>
                        <a:cs typeface="+mn-cs"/>
                      </a:endParaRPr>
                    </a:p>
                    <a:p>
                      <a:pPr marL="0" indent="0">
                        <a:lnSpc>
                          <a:spcPct val="150000"/>
                        </a:lnSpc>
                        <a:buFont typeface="Wingdings" panose="05000000000000000000" pitchFamily="2" charset="2"/>
                        <a:buNone/>
                      </a:pPr>
                      <a:endParaRPr lang="fr-FR" sz="1400" kern="1200" dirty="0" smtClean="0">
                        <a:solidFill>
                          <a:schemeClr val="dk1"/>
                        </a:solidFill>
                        <a:latin typeface="+mn-lt"/>
                        <a:ea typeface="+mn-ea"/>
                        <a:cs typeface="+mn-cs"/>
                      </a:endParaRPr>
                    </a:p>
                    <a:p>
                      <a:pPr marL="285750" indent="-285750">
                        <a:lnSpc>
                          <a:spcPct val="150000"/>
                        </a:lnSpc>
                        <a:buFont typeface="Wingdings" panose="05000000000000000000" pitchFamily="2" charset="2"/>
                        <a:buChar char="à"/>
                      </a:pPr>
                      <a:r>
                        <a:rPr lang="fr-FR" sz="1400" kern="1200" dirty="0" smtClean="0">
                          <a:solidFill>
                            <a:schemeClr val="dk1"/>
                          </a:solidFill>
                          <a:latin typeface="+mn-lt"/>
                          <a:ea typeface="+mn-ea"/>
                          <a:cs typeface="+mn-cs"/>
                        </a:rPr>
                        <a:t>Repérer,</a:t>
                      </a:r>
                      <a:r>
                        <a:rPr lang="fr-FR" sz="1400" kern="1200" baseline="0" dirty="0" smtClean="0">
                          <a:solidFill>
                            <a:schemeClr val="dk1"/>
                          </a:solidFill>
                          <a:latin typeface="+mn-lt"/>
                          <a:ea typeface="+mn-ea"/>
                          <a:cs typeface="+mn-cs"/>
                        </a:rPr>
                        <a:t> </a:t>
                      </a:r>
                      <a:r>
                        <a:rPr lang="fr-FR" sz="1400" kern="1200" dirty="0" smtClean="0">
                          <a:solidFill>
                            <a:schemeClr val="dk1"/>
                          </a:solidFill>
                          <a:latin typeface="+mn-lt"/>
                          <a:ea typeface="+mn-ea"/>
                          <a:cs typeface="+mn-cs"/>
                        </a:rPr>
                        <a:t>nommer et légender le matériel composant un parcours (photo</a:t>
                      </a:r>
                      <a:r>
                        <a:rPr lang="fr-FR" sz="1400" kern="1200" baseline="0" dirty="0" smtClean="0">
                          <a:solidFill>
                            <a:schemeClr val="dk1"/>
                          </a:solidFill>
                          <a:latin typeface="+mn-lt"/>
                          <a:ea typeface="+mn-ea"/>
                          <a:cs typeface="+mn-cs"/>
                        </a:rPr>
                        <a:t>, plan en perspective cavalière, éventuellement maquette</a:t>
                      </a:r>
                      <a:r>
                        <a:rPr lang="fr-FR" sz="1400" kern="1200" dirty="0" smtClean="0">
                          <a:solidFill>
                            <a:schemeClr val="dk1"/>
                          </a:solidFill>
                          <a:latin typeface="+mn-lt"/>
                          <a:ea typeface="+mn-ea"/>
                          <a:cs typeface="+mn-cs"/>
                        </a:rPr>
                        <a:t>). </a:t>
                      </a:r>
                    </a:p>
                    <a:p>
                      <a:pPr marL="285750" indent="-285750">
                        <a:lnSpc>
                          <a:spcPct val="150000"/>
                        </a:lnSpc>
                        <a:buFont typeface="Wingdings" panose="05000000000000000000" pitchFamily="2" charset="2"/>
                        <a:buChar char="à"/>
                      </a:pPr>
                      <a:endParaRPr lang="fr-FR" sz="1400" kern="1200" dirty="0" smtClean="0">
                        <a:solidFill>
                          <a:schemeClr val="dk1"/>
                        </a:solidFill>
                        <a:latin typeface="+mn-lt"/>
                        <a:ea typeface="+mn-ea"/>
                        <a:cs typeface="+mn-cs"/>
                      </a:endParaRPr>
                    </a:p>
                    <a:p>
                      <a:pPr marL="0" indent="0">
                        <a:lnSpc>
                          <a:spcPct val="150000"/>
                        </a:lnSpc>
                        <a:buFont typeface="Wingdings" panose="05000000000000000000" pitchFamily="2" charset="2"/>
                        <a:buNone/>
                      </a:pPr>
                      <a:endParaRPr lang="fr-FR" sz="1400" kern="1200" dirty="0" smtClean="0">
                        <a:solidFill>
                          <a:schemeClr val="dk1"/>
                        </a:solidFill>
                        <a:latin typeface="+mn-lt"/>
                        <a:ea typeface="+mn-ea"/>
                        <a:cs typeface="+mn-cs"/>
                      </a:endParaRPr>
                    </a:p>
                    <a:p>
                      <a:pPr marL="0" indent="0">
                        <a:lnSpc>
                          <a:spcPct val="150000"/>
                        </a:lnSpc>
                        <a:buFont typeface="Wingdings" panose="05000000000000000000" pitchFamily="2" charset="2"/>
                        <a:buNone/>
                      </a:pPr>
                      <a:endParaRPr lang="fr-FR" sz="1400" kern="1200" dirty="0" smtClean="0">
                        <a:solidFill>
                          <a:schemeClr val="dk1"/>
                        </a:solidFill>
                        <a:latin typeface="+mn-lt"/>
                        <a:ea typeface="+mn-ea"/>
                        <a:cs typeface="+mn-cs"/>
                      </a:endParaRPr>
                    </a:p>
                    <a:p>
                      <a:pPr marL="285750" indent="-285750">
                        <a:lnSpc>
                          <a:spcPct val="150000"/>
                        </a:lnSpc>
                        <a:buFont typeface="Wingdings" panose="05000000000000000000" pitchFamily="2" charset="2"/>
                        <a:buChar char="à"/>
                      </a:pPr>
                      <a:r>
                        <a:rPr lang="fr-FR" sz="1400" kern="1200" dirty="0" smtClean="0">
                          <a:solidFill>
                            <a:schemeClr val="dk1"/>
                          </a:solidFill>
                          <a:latin typeface="+mn-lt"/>
                          <a:ea typeface="+mn-ea"/>
                          <a:cs typeface="+mn-cs"/>
                        </a:rPr>
                        <a:t>Repérer les différents</a:t>
                      </a:r>
                      <a:r>
                        <a:rPr lang="fr-FR" sz="1400" kern="1200" baseline="0" dirty="0" smtClean="0">
                          <a:solidFill>
                            <a:schemeClr val="dk1"/>
                          </a:solidFill>
                          <a:latin typeface="+mn-lt"/>
                          <a:ea typeface="+mn-ea"/>
                          <a:cs typeface="+mn-cs"/>
                        </a:rPr>
                        <a:t> lieux ou espaces permettant de réaliser les actions suivantes : entrer, se déplacer, flotter, s’immerger et sortir</a:t>
                      </a:r>
                      <a:r>
                        <a:rPr lang="fr-FR" sz="1400" kern="1200" dirty="0" smtClean="0">
                          <a:solidFill>
                            <a:schemeClr val="dk1"/>
                          </a:solidFill>
                          <a:latin typeface="+mn-lt"/>
                          <a:ea typeface="+mn-ea"/>
                          <a:cs typeface="+mn-cs"/>
                        </a:rPr>
                        <a:t> (photo</a:t>
                      </a:r>
                      <a:r>
                        <a:rPr lang="fr-FR" sz="1400" kern="1200" baseline="0" dirty="0" smtClean="0">
                          <a:solidFill>
                            <a:schemeClr val="dk1"/>
                          </a:solidFill>
                          <a:latin typeface="+mn-lt"/>
                          <a:ea typeface="+mn-ea"/>
                          <a:cs typeface="+mn-cs"/>
                        </a:rPr>
                        <a:t>, plan en perspective cavalière, éventuellement maquette</a:t>
                      </a:r>
                      <a:r>
                        <a:rPr lang="fr-FR" sz="1400" kern="1200" dirty="0" smtClean="0">
                          <a:solidFill>
                            <a:schemeClr val="dk1"/>
                          </a:solidFill>
                          <a:latin typeface="+mn-lt"/>
                          <a:ea typeface="+mn-ea"/>
                          <a:cs typeface="+mn-cs"/>
                        </a:rPr>
                        <a:t>).      </a:t>
                      </a:r>
                    </a:p>
                    <a:p>
                      <a:pPr>
                        <a:lnSpc>
                          <a:spcPct val="150000"/>
                        </a:lnSpc>
                      </a:pPr>
                      <a:r>
                        <a:rPr lang="fr-FR" sz="1400" kern="1200" dirty="0" smtClean="0">
                          <a:solidFill>
                            <a:schemeClr val="dk1"/>
                          </a:solidFill>
                          <a:latin typeface="+mn-lt"/>
                          <a:ea typeface="+mn-ea"/>
                          <a:cs typeface="+mn-cs"/>
                        </a:rPr>
                        <a:t>      </a:t>
                      </a:r>
                    </a:p>
                  </a:txBody>
                  <a:tcPr/>
                </a:tc>
                <a:tc>
                  <a:txBody>
                    <a:bodyPr/>
                    <a:lstStyle/>
                    <a:p>
                      <a:pPr>
                        <a:lnSpc>
                          <a:spcPct val="150000"/>
                        </a:lnSpc>
                      </a:pPr>
                      <a:r>
                        <a:rPr lang="fr-FR" sz="1400" baseline="0" dirty="0" smtClean="0">
                          <a:latin typeface="+mn-lt"/>
                          <a:cs typeface="Arial" panose="020B0604020202020204" pitchFamily="34" charset="0"/>
                        </a:rPr>
                        <a:t>L’élève parvient à nommer les éléments essentiels d’une piscine (échelle, bord, lignes de flotteurs, goulottes).</a:t>
                      </a:r>
                    </a:p>
                    <a:p>
                      <a:pPr>
                        <a:lnSpc>
                          <a:spcPct val="150000"/>
                        </a:lnSpc>
                      </a:pPr>
                      <a:endParaRPr lang="fr-FR" sz="1400" baseline="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L’élève réutilise les</a:t>
                      </a:r>
                      <a:r>
                        <a:rPr lang="fr-FR" sz="1400" baseline="0" dirty="0" smtClean="0">
                          <a:latin typeface="+mn-lt"/>
                          <a:cs typeface="Arial" panose="020B0604020202020204" pitchFamily="34" charset="0"/>
                        </a:rPr>
                        <a:t> noms des matériels vus dans le paperboard « le matériel » pour décrire les parcours.</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r>
                        <a:rPr lang="fr-FR" sz="1400" baseline="0" dirty="0" smtClean="0">
                          <a:latin typeface="+mn-lt"/>
                          <a:cs typeface="Arial" panose="020B0604020202020204" pitchFamily="34" charset="0"/>
                        </a:rPr>
                        <a:t>L’élève met en lien actions à réaliser et lieux où elles peuvent être réalisées. </a:t>
                      </a:r>
                    </a:p>
                    <a:p>
                      <a:pPr>
                        <a:lnSpc>
                          <a:spcPct val="150000"/>
                        </a:lnSpc>
                      </a:pPr>
                      <a:endParaRPr lang="fr-FR" sz="1400" baseline="0" dirty="0" smtClean="0">
                        <a:latin typeface="+mn-lt"/>
                        <a:cs typeface="Arial" panose="020B0604020202020204" pitchFamily="34" charset="0"/>
                      </a:endParaRPr>
                    </a:p>
                  </a:txBody>
                  <a:tcPr/>
                </a:tc>
                <a:tc>
                  <a:txBody>
                    <a:bodyPr/>
                    <a:lstStyle/>
                    <a:p>
                      <a:pPr>
                        <a:lnSpc>
                          <a:spcPct val="150000"/>
                        </a:lnSpc>
                      </a:pPr>
                      <a:r>
                        <a:rPr lang="fr-FR" sz="1400" u="none" kern="1200" dirty="0" smtClean="0">
                          <a:solidFill>
                            <a:schemeClr val="dk1"/>
                          </a:solidFill>
                          <a:latin typeface="+mn-lt"/>
                          <a:ea typeface="+mn-ea"/>
                          <a:cs typeface="+mn-cs"/>
                        </a:rPr>
                        <a:t>Légender</a:t>
                      </a:r>
                      <a:r>
                        <a:rPr lang="fr-FR" sz="1400" u="none" kern="1200" baseline="0" dirty="0" smtClean="0">
                          <a:solidFill>
                            <a:schemeClr val="dk1"/>
                          </a:solidFill>
                          <a:latin typeface="+mn-lt"/>
                          <a:ea typeface="+mn-ea"/>
                          <a:cs typeface="+mn-cs"/>
                        </a:rPr>
                        <a:t> la photo au fur et à mesure des propositions des élèves.</a:t>
                      </a:r>
                    </a:p>
                    <a:p>
                      <a:pPr>
                        <a:lnSpc>
                          <a:spcPct val="150000"/>
                        </a:lnSpc>
                      </a:pPr>
                      <a:endParaRPr lang="fr-FR" sz="1400" u="none" kern="1200" dirty="0" smtClean="0">
                        <a:solidFill>
                          <a:schemeClr val="dk1"/>
                        </a:solidFill>
                        <a:latin typeface="+mn-lt"/>
                        <a:ea typeface="+mn-ea"/>
                        <a:cs typeface="+mn-cs"/>
                      </a:endParaRPr>
                    </a:p>
                    <a:p>
                      <a:pPr>
                        <a:lnSpc>
                          <a:spcPct val="150000"/>
                        </a:lnSpc>
                      </a:pPr>
                      <a:endParaRPr lang="fr-FR" sz="1400" u="none" kern="1200" dirty="0" smtClean="0">
                        <a:solidFill>
                          <a:schemeClr val="dk1"/>
                        </a:solidFill>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fr-FR" sz="1400" u="none" kern="1200" dirty="0" smtClean="0">
                          <a:solidFill>
                            <a:schemeClr val="dk1"/>
                          </a:solidFill>
                          <a:latin typeface="+mn-lt"/>
                          <a:ea typeface="+mn-ea"/>
                          <a:cs typeface="+mn-cs"/>
                        </a:rPr>
                        <a:t>Utiliser le zoom du paperboard</a:t>
                      </a:r>
                      <a:r>
                        <a:rPr lang="fr-FR" sz="1400" u="none" kern="1200" baseline="0" dirty="0" smtClean="0">
                          <a:solidFill>
                            <a:schemeClr val="dk1"/>
                          </a:solidFill>
                          <a:latin typeface="+mn-lt"/>
                          <a:ea typeface="+mn-ea"/>
                          <a:cs typeface="+mn-cs"/>
                        </a:rPr>
                        <a:t> pour cibler une zone de la photo.</a:t>
                      </a:r>
                      <a:endParaRPr lang="fr-FR" sz="1400" u="none" kern="1200" dirty="0" smtClean="0">
                        <a:solidFill>
                          <a:schemeClr val="dk1"/>
                        </a:solidFill>
                        <a:latin typeface="+mn-lt"/>
                        <a:ea typeface="+mn-ea"/>
                        <a:cs typeface="+mn-cs"/>
                      </a:endParaRPr>
                    </a:p>
                    <a:p>
                      <a:pPr>
                        <a:lnSpc>
                          <a:spcPct val="150000"/>
                        </a:lnSpc>
                      </a:pPr>
                      <a:r>
                        <a:rPr lang="fr-FR" sz="1400" u="none" kern="1200" dirty="0" smtClean="0">
                          <a:solidFill>
                            <a:schemeClr val="dk1"/>
                          </a:solidFill>
                          <a:latin typeface="+mn-lt"/>
                          <a:ea typeface="+mn-ea"/>
                          <a:cs typeface="+mn-cs"/>
                        </a:rPr>
                        <a:t>Utiliser les</a:t>
                      </a:r>
                      <a:r>
                        <a:rPr lang="fr-FR" sz="1400" u="none" kern="1200" baseline="0" dirty="0" smtClean="0">
                          <a:solidFill>
                            <a:schemeClr val="dk1"/>
                          </a:solidFill>
                          <a:latin typeface="+mn-lt"/>
                          <a:ea typeface="+mn-ea"/>
                          <a:cs typeface="+mn-cs"/>
                        </a:rPr>
                        <a:t> calques pour faire apparaître le matériel sur la photo et/ou le plan.</a:t>
                      </a:r>
                      <a:endParaRPr lang="fr-FR" sz="1400" u="none" kern="1200" dirty="0" smtClean="0">
                        <a:solidFill>
                          <a:schemeClr val="dk1"/>
                        </a:solidFill>
                        <a:latin typeface="+mn-lt"/>
                        <a:ea typeface="+mn-ea"/>
                        <a:cs typeface="+mn-cs"/>
                      </a:endParaRPr>
                    </a:p>
                    <a:p>
                      <a:pPr>
                        <a:lnSpc>
                          <a:spcPct val="150000"/>
                        </a:lnSpc>
                      </a:pPr>
                      <a:endParaRPr lang="fr-FR" sz="1400" u="none" kern="1200" dirty="0" smtClean="0">
                        <a:solidFill>
                          <a:schemeClr val="dk1"/>
                        </a:solidFill>
                        <a:latin typeface="+mn-lt"/>
                        <a:ea typeface="+mn-ea"/>
                        <a:cs typeface="+mn-cs"/>
                      </a:endParaRPr>
                    </a:p>
                    <a:p>
                      <a:pPr>
                        <a:lnSpc>
                          <a:spcPct val="150000"/>
                        </a:lnSpc>
                      </a:pPr>
                      <a:r>
                        <a:rPr lang="fr-FR" sz="1400" u="none" kern="1200" dirty="0" smtClean="0">
                          <a:solidFill>
                            <a:schemeClr val="dk1"/>
                          </a:solidFill>
                          <a:latin typeface="+mn-lt"/>
                          <a:ea typeface="+mn-ea"/>
                          <a:cs typeface="+mn-cs"/>
                        </a:rPr>
                        <a:t>Utiliser les calques (désactiver par exemple le</a:t>
                      </a:r>
                      <a:r>
                        <a:rPr lang="fr-FR" sz="1400" u="none" kern="1200" baseline="0" dirty="0" smtClean="0">
                          <a:solidFill>
                            <a:schemeClr val="dk1"/>
                          </a:solidFill>
                          <a:latin typeface="+mn-lt"/>
                          <a:ea typeface="+mn-ea"/>
                          <a:cs typeface="+mn-cs"/>
                        </a:rPr>
                        <a:t> calque de la</a:t>
                      </a:r>
                      <a:r>
                        <a:rPr lang="fr-FR" sz="1400" u="none" kern="1200" dirty="0" smtClean="0">
                          <a:solidFill>
                            <a:schemeClr val="dk1"/>
                          </a:solidFill>
                          <a:latin typeface="+mn-lt"/>
                          <a:ea typeface="+mn-ea"/>
                          <a:cs typeface="+mn-cs"/>
                        </a:rPr>
                        <a:t> photo pour montrer seulement</a:t>
                      </a:r>
                      <a:r>
                        <a:rPr lang="fr-FR" sz="1400" u="none" kern="1200" baseline="0" dirty="0" smtClean="0">
                          <a:solidFill>
                            <a:schemeClr val="dk1"/>
                          </a:solidFill>
                          <a:latin typeface="+mn-lt"/>
                          <a:ea typeface="+mn-ea"/>
                          <a:cs typeface="+mn-cs"/>
                        </a:rPr>
                        <a:t> </a:t>
                      </a:r>
                      <a:r>
                        <a:rPr lang="fr-FR" sz="1400" u="none" kern="1200" dirty="0" smtClean="0">
                          <a:solidFill>
                            <a:schemeClr val="dk1"/>
                          </a:solidFill>
                          <a:latin typeface="+mn-lt"/>
                          <a:ea typeface="+mn-ea"/>
                          <a:cs typeface="+mn-cs"/>
                        </a:rPr>
                        <a:t>le plan).</a:t>
                      </a:r>
                    </a:p>
                  </a:txBody>
                  <a:tcPr/>
                </a:tc>
                <a:tc>
                  <a:txBody>
                    <a:bodyPr/>
                    <a:lstStyle/>
                    <a:p>
                      <a:pPr>
                        <a:lnSpc>
                          <a:spcPct val="150000"/>
                        </a:lnSpc>
                      </a:pPr>
                      <a:r>
                        <a:rPr lang="fr-FR" sz="1400" dirty="0" smtClean="0">
                          <a:latin typeface="+mn-lt"/>
                          <a:cs typeface="Arial" panose="020B0604020202020204" pitchFamily="34" charset="0"/>
                        </a:rPr>
                        <a:t>3</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4</a:t>
                      </a: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endParaRPr lang="fr-FR" sz="1400" dirty="0" smtClean="0">
                        <a:latin typeface="+mn-lt"/>
                        <a:cs typeface="Arial" panose="020B0604020202020204" pitchFamily="34" charset="0"/>
                      </a:endParaRPr>
                    </a:p>
                    <a:p>
                      <a:pPr>
                        <a:lnSpc>
                          <a:spcPct val="150000"/>
                        </a:lnSpc>
                      </a:pPr>
                      <a:r>
                        <a:rPr lang="fr-FR" sz="1400" dirty="0" smtClean="0">
                          <a:latin typeface="+mn-lt"/>
                          <a:cs typeface="Arial" panose="020B0604020202020204" pitchFamily="34" charset="0"/>
                        </a:rPr>
                        <a:t>5</a:t>
                      </a:r>
                      <a:endParaRPr lang="fr-FR" sz="1400" dirty="0">
                        <a:latin typeface="+mn-lt"/>
                        <a:cs typeface="Arial" panose="020B0604020202020204" pitchFamily="34" charset="0"/>
                      </a:endParaRPr>
                    </a:p>
                  </a:txBody>
                  <a:tcPr/>
                </a:tc>
                <a:extLst>
                  <a:ext uri="{0D108BD9-81ED-4DB2-BD59-A6C34878D82A}">
                    <a16:rowId xmlns:a16="http://schemas.microsoft.com/office/drawing/2014/main" val="2260081975"/>
                  </a:ext>
                </a:extLst>
              </a:tr>
            </a:tbl>
          </a:graphicData>
        </a:graphic>
      </p:graphicFrame>
    </p:spTree>
    <p:extLst>
      <p:ext uri="{BB962C8B-B14F-4D97-AF65-F5344CB8AC3E}">
        <p14:creationId xmlns:p14="http://schemas.microsoft.com/office/powerpoint/2010/main" val="234039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940675170"/>
              </p:ext>
            </p:extLst>
          </p:nvPr>
        </p:nvGraphicFramePr>
        <p:xfrm>
          <a:off x="295836" y="293529"/>
          <a:ext cx="11497235" cy="6114828"/>
        </p:xfrm>
        <a:graphic>
          <a:graphicData uri="http://schemas.openxmlformats.org/drawingml/2006/table">
            <a:tbl>
              <a:tblPr firstRow="1" bandRow="1">
                <a:tableStyleId>{5C22544A-7EE6-4342-B048-85BDC9FD1C3A}</a:tableStyleId>
              </a:tblPr>
              <a:tblGrid>
                <a:gridCol w="1812574">
                  <a:extLst>
                    <a:ext uri="{9D8B030D-6E8A-4147-A177-3AD203B41FA5}">
                      <a16:colId xmlns:a16="http://schemas.microsoft.com/office/drawing/2014/main" val="2582393130"/>
                    </a:ext>
                  </a:extLst>
                </a:gridCol>
                <a:gridCol w="3370433">
                  <a:extLst>
                    <a:ext uri="{9D8B030D-6E8A-4147-A177-3AD203B41FA5}">
                      <a16:colId xmlns:a16="http://schemas.microsoft.com/office/drawing/2014/main" val="864041802"/>
                    </a:ext>
                  </a:extLst>
                </a:gridCol>
                <a:gridCol w="2833884">
                  <a:extLst>
                    <a:ext uri="{9D8B030D-6E8A-4147-A177-3AD203B41FA5}">
                      <a16:colId xmlns:a16="http://schemas.microsoft.com/office/drawing/2014/main" val="2243844467"/>
                    </a:ext>
                  </a:extLst>
                </a:gridCol>
                <a:gridCol w="2484254">
                  <a:extLst>
                    <a:ext uri="{9D8B030D-6E8A-4147-A177-3AD203B41FA5}">
                      <a16:colId xmlns:a16="http://schemas.microsoft.com/office/drawing/2014/main" val="3902124626"/>
                    </a:ext>
                  </a:extLst>
                </a:gridCol>
                <a:gridCol w="996090">
                  <a:extLst>
                    <a:ext uri="{9D8B030D-6E8A-4147-A177-3AD203B41FA5}">
                      <a16:colId xmlns:a16="http://schemas.microsoft.com/office/drawing/2014/main" val="3081668056"/>
                    </a:ext>
                  </a:extLst>
                </a:gridCol>
              </a:tblGrid>
              <a:tr h="771484">
                <a:tc>
                  <a:txBody>
                    <a:bodyPr/>
                    <a:lstStyle/>
                    <a:p>
                      <a:pPr algn="ctr"/>
                      <a:r>
                        <a:rPr lang="fr-FR" sz="1400" dirty="0" smtClean="0">
                          <a:latin typeface="Arial" panose="020B0604020202020204" pitchFamily="34" charset="0"/>
                          <a:cs typeface="Arial" panose="020B0604020202020204" pitchFamily="34" charset="0"/>
                        </a:rPr>
                        <a:t>Objectifs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Consignes / Tâches</a:t>
                      </a:r>
                    </a:p>
                    <a:p>
                      <a:pPr algn="ctr"/>
                      <a:r>
                        <a:rPr lang="fr-FR" sz="1400" dirty="0" smtClean="0">
                          <a:latin typeface="Arial" panose="020B0604020202020204" pitchFamily="34" charset="0"/>
                          <a:cs typeface="Arial" panose="020B0604020202020204" pitchFamily="34" charset="0"/>
                        </a:rPr>
                        <a:t>Remarques</a:t>
                      </a:r>
                    </a:p>
                  </a:txBody>
                  <a:tcPr/>
                </a:tc>
                <a:tc>
                  <a:txBody>
                    <a:bodyPr/>
                    <a:lstStyle/>
                    <a:p>
                      <a:pPr algn="ctr"/>
                      <a:r>
                        <a:rPr lang="fr-FR" sz="1400" dirty="0" smtClean="0">
                          <a:latin typeface="Arial" panose="020B0604020202020204" pitchFamily="34" charset="0"/>
                          <a:cs typeface="Arial" panose="020B0604020202020204" pitchFamily="34" charset="0"/>
                        </a:rPr>
                        <a:t>Evaluation de la réussite</a:t>
                      </a:r>
                      <a:endParaRPr lang="fr-FR" sz="1400" baseline="0" dirty="0" smtClean="0">
                        <a:latin typeface="Arial" panose="020B0604020202020204" pitchFamily="34" charset="0"/>
                        <a:cs typeface="Arial" panose="020B0604020202020204" pitchFamily="34" charset="0"/>
                      </a:endParaRPr>
                    </a:p>
                    <a:p>
                      <a:pPr algn="ctr"/>
                      <a:r>
                        <a:rPr lang="fr-FR" sz="1400" baseline="0" dirty="0" smtClean="0">
                          <a:latin typeface="Arial" panose="020B0604020202020204" pitchFamily="34" charset="0"/>
                          <a:cs typeface="Arial" panose="020B0604020202020204" pitchFamily="34" charset="0"/>
                        </a:rPr>
                        <a:t>des élèves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Conseils techniques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Tâche N°</a:t>
                      </a:r>
                      <a:endParaRPr lang="fr-F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825231"/>
                  </a:ext>
                </a:extLst>
              </a:tr>
              <a:tr h="5343344">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fr-FR" sz="1400" b="1" kern="1200" dirty="0" smtClean="0">
                          <a:solidFill>
                            <a:schemeClr val="dk1"/>
                          </a:solidFill>
                          <a:latin typeface="+mn-lt"/>
                          <a:ea typeface="+mn-ea"/>
                          <a:cs typeface="+mn-cs"/>
                        </a:rPr>
                        <a:t>Connaître son parcours </a:t>
                      </a:r>
                    </a:p>
                    <a:p>
                      <a:pPr>
                        <a:lnSpc>
                          <a:spcPct val="150000"/>
                        </a:lnSpc>
                      </a:pPr>
                      <a:endParaRPr lang="fr-FR" sz="1400" b="1" dirty="0" smtClean="0">
                        <a:latin typeface="+mn-lt"/>
                        <a:cs typeface="Arial" panose="020B0604020202020204" pitchFamily="34" charset="0"/>
                      </a:endParaRPr>
                    </a:p>
                  </a:txBody>
                  <a:tcPr/>
                </a:tc>
                <a:tc>
                  <a:txBody>
                    <a:bodyPr/>
                    <a:lstStyle/>
                    <a:p>
                      <a:pPr marL="285750" indent="-285750">
                        <a:lnSpc>
                          <a:spcPct val="150000"/>
                        </a:lnSpc>
                        <a:buFont typeface="Wingdings" panose="05000000000000000000" pitchFamily="2" charset="2"/>
                        <a:buChar char="à"/>
                      </a:pPr>
                      <a:r>
                        <a:rPr lang="fr-FR" sz="1400" kern="1200" dirty="0" smtClean="0">
                          <a:solidFill>
                            <a:schemeClr val="dk1"/>
                          </a:solidFill>
                          <a:latin typeface="+mn-lt"/>
                          <a:ea typeface="+mn-ea"/>
                          <a:cs typeface="+mn-cs"/>
                        </a:rPr>
                        <a:t>Elaborer un projet de parcours et le tracer à partir de diverses représentations (photo, plan).   </a:t>
                      </a:r>
                    </a:p>
                    <a:p>
                      <a:pPr marL="0" indent="0">
                        <a:lnSpc>
                          <a:spcPct val="150000"/>
                        </a:lnSpc>
                        <a:buFont typeface="Wingdings" panose="05000000000000000000" pitchFamily="2" charset="2"/>
                        <a:buNone/>
                      </a:pPr>
                      <a:r>
                        <a:rPr lang="fr-FR" sz="1400" kern="1200" dirty="0" smtClean="0">
                          <a:solidFill>
                            <a:schemeClr val="dk1"/>
                          </a:solidFill>
                          <a:latin typeface="+mn-lt"/>
                          <a:ea typeface="+mn-ea"/>
                          <a:cs typeface="+mn-cs"/>
                        </a:rPr>
                        <a:t> </a:t>
                      </a:r>
                    </a:p>
                    <a:p>
                      <a:pPr marL="285750" indent="-285750">
                        <a:lnSpc>
                          <a:spcPct val="150000"/>
                        </a:lnSpc>
                        <a:buFont typeface="Wingdings" panose="05000000000000000000" pitchFamily="2" charset="2"/>
                        <a:buChar char="à"/>
                      </a:pPr>
                      <a:r>
                        <a:rPr lang="fr-FR" sz="1400" kern="1200" dirty="0" smtClean="0">
                          <a:solidFill>
                            <a:schemeClr val="dk1"/>
                          </a:solidFill>
                          <a:latin typeface="+mn-lt"/>
                          <a:ea typeface="+mn-ea"/>
                          <a:cs typeface="+mn-cs"/>
                        </a:rPr>
                        <a:t>Repérer les parcours réalisés pendant la séance (photo, plan).  </a:t>
                      </a:r>
                    </a:p>
                    <a:p>
                      <a:pPr marL="285750" indent="-285750">
                        <a:lnSpc>
                          <a:spcPct val="150000"/>
                        </a:lnSpc>
                        <a:buFont typeface="Wingdings" panose="05000000000000000000" pitchFamily="2" charset="2"/>
                        <a:buChar char="à"/>
                      </a:pPr>
                      <a:endParaRPr lang="fr-FR" sz="1400" kern="1200" dirty="0" smtClean="0">
                        <a:solidFill>
                          <a:schemeClr val="dk1"/>
                        </a:solidFill>
                        <a:latin typeface="+mn-lt"/>
                        <a:ea typeface="+mn-ea"/>
                        <a:cs typeface="+mn-cs"/>
                      </a:endParaRPr>
                    </a:p>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fr-FR" sz="1400" baseline="0" dirty="0" smtClean="0">
                          <a:latin typeface="+mn-lt"/>
                          <a:cs typeface="Arial" panose="020B0604020202020204" pitchFamily="34" charset="0"/>
                        </a:rPr>
                        <a:t>Dans la suite du module, il est possible de renouveler cette opération de traçage pour permettre aux élèves de comparer leurs différentes réalisations tout au long du module et prendre conscience de leurs progrès.</a:t>
                      </a:r>
                      <a:endParaRPr lang="fr-FR" sz="1400" dirty="0" smtClean="0">
                        <a:latin typeface="+mn-lt"/>
                        <a:cs typeface="Arial" panose="020B0604020202020204" pitchFamily="34" charset="0"/>
                      </a:endParaRPr>
                    </a:p>
                    <a:p>
                      <a:pPr marL="285750" indent="-285750">
                        <a:lnSpc>
                          <a:spcPct val="150000"/>
                        </a:lnSpc>
                        <a:buFont typeface="Wingdings" panose="05000000000000000000" pitchFamily="2" charset="2"/>
                        <a:buChar char="à"/>
                      </a:pPr>
                      <a:endParaRPr lang="fr-FR" sz="1400" kern="1200" dirty="0" smtClean="0">
                        <a:solidFill>
                          <a:schemeClr val="dk1"/>
                        </a:solidFill>
                        <a:latin typeface="+mn-lt"/>
                        <a:ea typeface="+mn-ea"/>
                        <a:cs typeface="+mn-cs"/>
                      </a:endParaRPr>
                    </a:p>
                    <a:p>
                      <a:pPr>
                        <a:lnSpc>
                          <a:spcPct val="150000"/>
                        </a:lnSpc>
                      </a:pPr>
                      <a:r>
                        <a:rPr lang="fr-FR" sz="1400" kern="1200" dirty="0" smtClean="0">
                          <a:solidFill>
                            <a:schemeClr val="dk1"/>
                          </a:solidFill>
                          <a:latin typeface="+mn-lt"/>
                          <a:ea typeface="+mn-ea"/>
                          <a:cs typeface="+mn-cs"/>
                        </a:rPr>
                        <a:t>          </a:t>
                      </a:r>
                    </a:p>
                  </a:txBody>
                  <a:tcPr/>
                </a:tc>
                <a:tc>
                  <a:txBody>
                    <a:bodyPr/>
                    <a:lstStyle/>
                    <a:p>
                      <a:pPr>
                        <a:lnSpc>
                          <a:spcPct val="150000"/>
                        </a:lnSpc>
                      </a:pPr>
                      <a:r>
                        <a:rPr lang="fr-FR" sz="1400" baseline="0" dirty="0" smtClean="0">
                          <a:latin typeface="+mn-lt"/>
                          <a:cs typeface="Arial" panose="020B0604020202020204" pitchFamily="34" charset="0"/>
                        </a:rPr>
                        <a:t>L’élève fait le lien entre les parcours réalisés et les représentations avant/après la séance.</a:t>
                      </a: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baseline="0" dirty="0" smtClean="0">
                        <a:latin typeface="+mn-lt"/>
                        <a:cs typeface="Arial" panose="020B0604020202020204" pitchFamily="34" charset="0"/>
                      </a:endParaRPr>
                    </a:p>
                    <a:p>
                      <a:pPr>
                        <a:lnSpc>
                          <a:spcPct val="150000"/>
                        </a:lnSpc>
                      </a:pPr>
                      <a:endParaRPr lang="fr-FR" sz="1400" dirty="0">
                        <a:latin typeface="+mn-lt"/>
                        <a:cs typeface="Arial" panose="020B0604020202020204" pitchFamily="34" charset="0"/>
                      </a:endParaRPr>
                    </a:p>
                  </a:txBody>
                  <a:tcPr/>
                </a:tc>
                <a:tc>
                  <a:txBody>
                    <a:bodyPr/>
                    <a:lstStyle/>
                    <a:p>
                      <a:pPr>
                        <a:lnSpc>
                          <a:spcPct val="150000"/>
                        </a:lnSpc>
                      </a:pPr>
                      <a:r>
                        <a:rPr lang="fr-FR" sz="1400" baseline="0" dirty="0" smtClean="0">
                          <a:latin typeface="+mn-lt"/>
                          <a:cs typeface="Arial" panose="020B0604020202020204" pitchFamily="34" charset="0"/>
                        </a:rPr>
                        <a:t>Enregistrer pour garder </a:t>
                      </a:r>
                      <a:r>
                        <a:rPr lang="fr-FR" sz="1400" dirty="0" smtClean="0">
                          <a:latin typeface="+mn-lt"/>
                          <a:cs typeface="Arial" panose="020B0604020202020204" pitchFamily="34" charset="0"/>
                        </a:rPr>
                        <a:t>une trace</a:t>
                      </a:r>
                      <a:r>
                        <a:rPr lang="fr-FR" sz="1400" baseline="0" dirty="0" smtClean="0">
                          <a:latin typeface="+mn-lt"/>
                          <a:cs typeface="Arial" panose="020B0604020202020204" pitchFamily="34" charset="0"/>
                        </a:rPr>
                        <a:t> des parcours faits par chaque élève.</a:t>
                      </a:r>
                    </a:p>
                    <a:p>
                      <a:pPr>
                        <a:lnSpc>
                          <a:spcPct val="150000"/>
                        </a:lnSpc>
                      </a:pPr>
                      <a:endParaRPr lang="fr-FR" sz="1400" baseline="0" dirty="0" smtClean="0">
                        <a:latin typeface="+mn-lt"/>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fr-FR" sz="1400" dirty="0" smtClean="0">
                          <a:latin typeface="+mn-lt"/>
                          <a:cs typeface="Arial" panose="020B0604020202020204" pitchFamily="34" charset="0"/>
                        </a:rPr>
                        <a:t>Les 2 photos par page</a:t>
                      </a:r>
                      <a:r>
                        <a:rPr lang="fr-FR" sz="1400" baseline="0" dirty="0" smtClean="0">
                          <a:latin typeface="+mn-lt"/>
                          <a:cs typeface="Arial" panose="020B0604020202020204" pitchFamily="34" charset="0"/>
                        </a:rPr>
                        <a:t> permettent à 2 </a:t>
                      </a:r>
                      <a:r>
                        <a:rPr lang="fr-FR" sz="1400" dirty="0" smtClean="0">
                          <a:latin typeface="+mn-lt"/>
                          <a:cs typeface="Arial" panose="020B0604020202020204" pitchFamily="34" charset="0"/>
                        </a:rPr>
                        <a:t>élèves de</a:t>
                      </a:r>
                      <a:r>
                        <a:rPr lang="fr-FR" sz="1400" baseline="0" dirty="0" smtClean="0">
                          <a:latin typeface="+mn-lt"/>
                          <a:cs typeface="Arial" panose="020B0604020202020204" pitchFamily="34" charset="0"/>
                        </a:rPr>
                        <a:t> tracer leurs parcours. </a:t>
                      </a:r>
                    </a:p>
                    <a:p>
                      <a:pPr>
                        <a:lnSpc>
                          <a:spcPct val="150000"/>
                        </a:lnSpc>
                      </a:pPr>
                      <a:r>
                        <a:rPr lang="fr-FR" sz="1400" baseline="0" dirty="0" smtClean="0">
                          <a:latin typeface="+mn-lt"/>
                          <a:cs typeface="Arial" panose="020B0604020202020204" pitchFamily="34" charset="0"/>
                        </a:rPr>
                        <a:t>Il est possible de dupliquer cette page afin que chaque élève dispose de sa propre photo.</a:t>
                      </a:r>
                    </a:p>
                    <a:p>
                      <a:pPr>
                        <a:lnSpc>
                          <a:spcPct val="150000"/>
                        </a:lnSpc>
                      </a:pPr>
                      <a:r>
                        <a:rPr lang="fr-FR" sz="1400" dirty="0" smtClean="0">
                          <a:latin typeface="+mn-lt"/>
                          <a:cs typeface="Arial" panose="020B0604020202020204" pitchFamily="34" charset="0"/>
                        </a:rPr>
                        <a:t>Toutes les pages peuvent être exportées en pdf,</a:t>
                      </a:r>
                      <a:r>
                        <a:rPr lang="fr-FR" sz="1400" baseline="0" dirty="0" smtClean="0">
                          <a:latin typeface="+mn-lt"/>
                          <a:cs typeface="Arial" panose="020B0604020202020204" pitchFamily="34" charset="0"/>
                        </a:rPr>
                        <a:t> imprimées et collées.</a:t>
                      </a:r>
                      <a:endParaRPr lang="fr-FR" sz="1400" dirty="0">
                        <a:latin typeface="+mn-lt"/>
                        <a:cs typeface="Arial" panose="020B0604020202020204" pitchFamily="34" charset="0"/>
                      </a:endParaRPr>
                    </a:p>
                  </a:txBody>
                  <a:tcPr/>
                </a:tc>
                <a:tc>
                  <a:txBody>
                    <a:bodyPr/>
                    <a:lstStyle/>
                    <a:p>
                      <a:pPr>
                        <a:lnSpc>
                          <a:spcPct val="150000"/>
                        </a:lnSpc>
                      </a:pPr>
                      <a:r>
                        <a:rPr lang="fr-FR" sz="1400" dirty="0" smtClean="0">
                          <a:latin typeface="+mn-lt"/>
                          <a:cs typeface="Arial" panose="020B0604020202020204" pitchFamily="34" charset="0"/>
                        </a:rPr>
                        <a:t>6</a:t>
                      </a:r>
                    </a:p>
                  </a:txBody>
                  <a:tcPr/>
                </a:tc>
                <a:extLst>
                  <a:ext uri="{0D108BD9-81ED-4DB2-BD59-A6C34878D82A}">
                    <a16:rowId xmlns:a16="http://schemas.microsoft.com/office/drawing/2014/main" val="2260081975"/>
                  </a:ext>
                </a:extLst>
              </a:tr>
            </a:tbl>
          </a:graphicData>
        </a:graphic>
      </p:graphicFrame>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5660" y="5978915"/>
            <a:ext cx="1227411" cy="429442"/>
          </a:xfrm>
          <a:prstGeom prst="rect">
            <a:avLst/>
          </a:prstGeom>
        </p:spPr>
      </p:pic>
    </p:spTree>
    <p:extLst>
      <p:ext uri="{BB962C8B-B14F-4D97-AF65-F5344CB8AC3E}">
        <p14:creationId xmlns:p14="http://schemas.microsoft.com/office/powerpoint/2010/main" val="169113745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6989</TotalTime>
  <Words>2034</Words>
  <Application>Microsoft Office PowerPoint</Application>
  <PresentationFormat>Grand écran</PresentationFormat>
  <Paragraphs>428</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circo</dc:creator>
  <cp:lastModifiedBy>Sophie Mauviel</cp:lastModifiedBy>
  <cp:revision>130</cp:revision>
  <dcterms:created xsi:type="dcterms:W3CDTF">2019-06-06T14:22:16Z</dcterms:created>
  <dcterms:modified xsi:type="dcterms:W3CDTF">2022-07-05T06:26:26Z</dcterms:modified>
</cp:coreProperties>
</file>