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30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96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300" r:id="rId26"/>
    <p:sldId id="291" r:id="rId27"/>
    <p:sldId id="292" r:id="rId28"/>
    <p:sldId id="293" r:id="rId29"/>
  </p:sldIdLst>
  <p:sldSz cx="9144000" cy="6858000" type="screen4x3"/>
  <p:notesSz cx="6858000" cy="9144000"/>
  <p:custDataLst>
    <p:tags r:id="rId31"/>
  </p:custDataLst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C6154-D6E2-A942-8FAC-9FE2D46194AB}" type="datetimeFigureOut">
              <a:rPr lang="fr-FR" smtClean="0"/>
              <a:t>12/04/2019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2920E-008D-D545-A89F-3794BEDE56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07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Cycle 2 et 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83B88-9140-3D44-892C-595537EF9A9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261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AA999339-9BB2-E74D-8BAA-3079F891D796}" type="datetimeFigureOut">
              <a:rPr lang="fr-FR" smtClean="0"/>
              <a:t>12/04/2019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8690DF7-685F-2347-8A25-D7D6D452877B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9339-9BB2-E74D-8BAA-3079F891D796}" type="datetimeFigureOut">
              <a:rPr lang="fr-FR" smtClean="0"/>
              <a:t>12/04/2019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0DF7-685F-2347-8A25-D7D6D452877B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9339-9BB2-E74D-8BAA-3079F891D796}" type="datetimeFigureOut">
              <a:rPr lang="fr-FR" smtClean="0"/>
              <a:t>12/04/2019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0DF7-685F-2347-8A25-D7D6D452877B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9339-9BB2-E74D-8BAA-3079F891D796}" type="datetimeFigureOut">
              <a:rPr lang="fr-FR" smtClean="0"/>
              <a:t>12/04/2019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0DF7-685F-2347-8A25-D7D6D452877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9339-9BB2-E74D-8BAA-3079F891D796}" type="datetimeFigureOut">
              <a:rPr lang="fr-FR" smtClean="0"/>
              <a:t>12/04/2019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0DF7-685F-2347-8A25-D7D6D452877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9339-9BB2-E74D-8BAA-3079F891D796}" type="datetimeFigureOut">
              <a:rPr lang="fr-FR" smtClean="0"/>
              <a:t>12/04/2019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0DF7-685F-2347-8A25-D7D6D452877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9339-9BB2-E74D-8BAA-3079F891D796}" type="datetimeFigureOut">
              <a:rPr lang="fr-FR" smtClean="0"/>
              <a:t>12/04/2019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0DF7-685F-2347-8A25-D7D6D452877B}" type="slidenum">
              <a:rPr lang="fr-FR" smtClean="0"/>
              <a:t>‹N°›</a:t>
            </a:fld>
            <a:endParaRPr lang="fr-FR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9339-9BB2-E74D-8BAA-3079F891D796}" type="datetimeFigureOut">
              <a:rPr lang="fr-FR" smtClean="0"/>
              <a:t>12/04/2019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0DF7-685F-2347-8A25-D7D6D452877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9339-9BB2-E74D-8BAA-3079F891D796}" type="datetimeFigureOut">
              <a:rPr lang="fr-FR" smtClean="0"/>
              <a:t>12/04/2019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0DF7-685F-2347-8A25-D7D6D452877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9339-9BB2-E74D-8BAA-3079F891D796}" type="datetimeFigureOut">
              <a:rPr lang="fr-FR" smtClean="0"/>
              <a:t>12/04/2019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0DF7-685F-2347-8A25-D7D6D452877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filigra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9339-9BB2-E74D-8BAA-3079F891D796}" type="datetimeFigureOut">
              <a:rPr lang="fr-FR" smtClean="0"/>
              <a:t>12/04/2019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0DF7-685F-2347-8A25-D7D6D452877B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filigra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9339-9BB2-E74D-8BAA-3079F891D796}" type="datetimeFigureOut">
              <a:rPr lang="fr-FR" smtClean="0"/>
              <a:t>12/04/2019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0DF7-685F-2347-8A25-D7D6D452877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9339-9BB2-E74D-8BAA-3079F891D796}" type="datetimeFigureOut">
              <a:rPr lang="fr-FR" smtClean="0"/>
              <a:t>12/04/2019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0DF7-685F-2347-8A25-D7D6D452877B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9339-9BB2-E74D-8BAA-3079F891D796}" type="datetimeFigureOut">
              <a:rPr lang="fr-FR" smtClean="0"/>
              <a:t>12/04/2019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0DF7-685F-2347-8A25-D7D6D452877B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AA999339-9BB2-E74D-8BAA-3079F891D796}" type="datetimeFigureOut">
              <a:rPr lang="fr-FR" smtClean="0"/>
              <a:t>12/04/2019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28690DF7-685F-2347-8A25-D7D6D452877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391703" y="1058671"/>
            <a:ext cx="4568970" cy="208077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900" b="1" dirty="0" smtClean="0">
                <a:solidFill>
                  <a:srgbClr val="660066"/>
                </a:solidFill>
                <a:latin typeface="Cracked"/>
                <a:cs typeface="Cracked"/>
              </a:rPr>
              <a:t>La </a:t>
            </a:r>
            <a:r>
              <a:rPr lang="fr-FR" sz="4900" b="1" dirty="0" smtClean="0">
                <a:solidFill>
                  <a:srgbClr val="660066"/>
                </a:solidFill>
                <a:latin typeface="Cracked"/>
                <a:cs typeface="Cracked"/>
              </a:rPr>
              <a:t>NUIT</a:t>
            </a:r>
            <a:r>
              <a:rPr lang="fr-FR" sz="4900" b="1" dirty="0">
                <a:solidFill>
                  <a:srgbClr val="660066"/>
                </a:solidFill>
                <a:latin typeface="Cracked"/>
                <a:cs typeface="Cracked"/>
              </a:rPr>
              <a:t> </a:t>
            </a:r>
            <a:r>
              <a:rPr lang="fr-FR" sz="4900" b="1" dirty="0" smtClean="0">
                <a:solidFill>
                  <a:srgbClr val="660066"/>
                </a:solidFill>
                <a:latin typeface="Cracked"/>
                <a:cs typeface="Cracked"/>
              </a:rPr>
              <a:t>de </a:t>
            </a:r>
            <a:r>
              <a:rPr lang="fr-FR" sz="4900" b="1" dirty="0" smtClean="0">
                <a:solidFill>
                  <a:srgbClr val="660066"/>
                </a:solidFill>
                <a:latin typeface="Cracked"/>
                <a:cs typeface="Cracked"/>
              </a:rPr>
              <a:t>la LECTURE</a:t>
            </a:r>
            <a:r>
              <a:rPr lang="fr-FR" sz="4900" b="1" dirty="0" smtClean="0">
                <a:solidFill>
                  <a:srgbClr val="660066"/>
                </a:solidFill>
                <a:latin typeface="Baskerville"/>
                <a:cs typeface="Baskerville"/>
              </a:rPr>
              <a:t>.</a:t>
            </a:r>
            <a:r>
              <a:rPr lang="fr-FR" b="1" dirty="0" smtClean="0">
                <a:solidFill>
                  <a:srgbClr val="660066"/>
                </a:solidFill>
                <a:latin typeface="Baskerville"/>
                <a:cs typeface="Baskerville"/>
              </a:rPr>
              <a:t/>
            </a:r>
            <a:br>
              <a:rPr lang="fr-FR" b="1" dirty="0" smtClean="0">
                <a:solidFill>
                  <a:srgbClr val="660066"/>
                </a:solidFill>
                <a:latin typeface="Baskerville"/>
                <a:cs typeface="Baskerville"/>
              </a:rPr>
            </a:br>
            <a:r>
              <a:rPr lang="fr-FR" dirty="0" smtClean="0">
                <a:solidFill>
                  <a:srgbClr val="0000FF"/>
                </a:solidFill>
                <a:latin typeface="Baskerville"/>
                <a:cs typeface="Baskerville"/>
              </a:rPr>
              <a:t/>
            </a:r>
            <a:br>
              <a:rPr lang="fr-FR" dirty="0" smtClean="0">
                <a:solidFill>
                  <a:srgbClr val="0000FF"/>
                </a:solidFill>
                <a:latin typeface="Baskerville"/>
                <a:cs typeface="Baskerville"/>
              </a:rPr>
            </a:br>
            <a:endParaRPr lang="fr-FR" sz="1800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5437" y="3500351"/>
            <a:ext cx="45485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latin typeface="Apple Chancery"/>
                <a:cs typeface="Apple Chancery"/>
              </a:rPr>
              <a:t>Vers une ouverture culturelle,  pour bouger, regarder, écouter, sentir, échanger … lors d’une nuit riche en émotions et plaisirs partagés</a:t>
            </a:r>
            <a:endParaRPr lang="fr-FR" sz="2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cs typeface="Lucida Handwriting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532685" y="6141533"/>
            <a:ext cx="3427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rgbClr val="660066"/>
                </a:solidFill>
                <a:latin typeface="Arial Black"/>
                <a:cs typeface="Arial Black"/>
              </a:rPr>
              <a:t>Mme SEVIN Laëtitia </a:t>
            </a:r>
          </a:p>
          <a:p>
            <a:pPr algn="ctr"/>
            <a:r>
              <a:rPr lang="fr-FR" b="1" i="1" dirty="0" smtClean="0">
                <a:solidFill>
                  <a:srgbClr val="660066"/>
                </a:solidFill>
                <a:latin typeface="Arial Black"/>
                <a:cs typeface="Arial Black"/>
              </a:rPr>
              <a:t>– PEMF Lyon 1</a:t>
            </a:r>
            <a:r>
              <a:rPr lang="fr-FR" b="1" i="1" baseline="30000" dirty="0" smtClean="0">
                <a:solidFill>
                  <a:srgbClr val="660066"/>
                </a:solidFill>
                <a:latin typeface="Arial Black"/>
                <a:cs typeface="Arial Black"/>
              </a:rPr>
              <a:t>er</a:t>
            </a:r>
            <a:r>
              <a:rPr lang="fr-FR" b="1" i="1" dirty="0" smtClean="0">
                <a:solidFill>
                  <a:srgbClr val="660066"/>
                </a:solidFill>
                <a:latin typeface="Arial Black"/>
                <a:cs typeface="Arial Black"/>
              </a:rPr>
              <a:t> -</a:t>
            </a:r>
            <a:endParaRPr lang="fr-FR" b="1" i="1" dirty="0">
              <a:solidFill>
                <a:srgbClr val="660066"/>
              </a:solidFill>
              <a:latin typeface="Arial Black"/>
              <a:cs typeface="Arial Black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23" y="687364"/>
            <a:ext cx="4219480" cy="562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7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00FF"/>
                </a:solidFill>
                <a:latin typeface="Arial Black"/>
                <a:cs typeface="Arial Black"/>
              </a:rPr>
              <a:t>ENIGME 1</a:t>
            </a:r>
            <a:endParaRPr lang="fr-FR" b="1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dirty="0" smtClean="0"/>
              <a:t>Durant cette année scolaire, tu auras la chance de participer à </a:t>
            </a:r>
            <a:r>
              <a:rPr lang="fr-FR" sz="3200" b="1" dirty="0" smtClean="0"/>
              <a:t>une _ _ _ _ _ _ </a:t>
            </a:r>
            <a:r>
              <a:rPr lang="fr-FR" sz="3200" dirty="0" smtClean="0"/>
              <a:t>inoubliable.</a:t>
            </a:r>
          </a:p>
          <a:p>
            <a:r>
              <a:rPr lang="fr-FR" i="1" dirty="0" smtClean="0"/>
              <a:t>Indice 1 : Qu’il soit un vers, un tissu ou à moi, il est précieux.</a:t>
            </a:r>
          </a:p>
          <a:p>
            <a:r>
              <a:rPr lang="fr-FR" i="1" dirty="0" smtClean="0"/>
              <a:t>Indice 2 : Note de musique ou habitant des mers, je clôture ce mot.</a:t>
            </a:r>
            <a:endParaRPr lang="fr-FR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013" y="3447557"/>
            <a:ext cx="880631" cy="36798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582" y="4866169"/>
            <a:ext cx="1216418" cy="105422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3578" y="4742392"/>
            <a:ext cx="1860010" cy="117800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707090" y="6260972"/>
            <a:ext cx="225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660066"/>
                </a:solidFill>
              </a:rPr>
              <a:t>Réponse : SOIRÉE</a:t>
            </a:r>
            <a:endParaRPr lang="fr-FR" b="1" i="1" dirty="0">
              <a:solidFill>
                <a:srgbClr val="660066"/>
              </a:solidFill>
            </a:endParaRPr>
          </a:p>
        </p:txBody>
      </p:sp>
      <p:pic>
        <p:nvPicPr>
          <p:cNvPr id="8" name="Image 7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578" y="215900"/>
            <a:ext cx="1753435" cy="115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34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00FF"/>
                </a:solidFill>
                <a:latin typeface="Arial Black"/>
                <a:cs typeface="Arial Black"/>
              </a:rPr>
              <a:t>ENIGME 2</a:t>
            </a:r>
            <a:endParaRPr lang="fr-FR" b="1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Originale, enrichissante et innovante, cette soirée te laissera sans voix : il s’agit de</a:t>
            </a:r>
          </a:p>
          <a:p>
            <a:pPr algn="ctr"/>
            <a:r>
              <a:rPr lang="fr-FR" b="1" dirty="0" smtClean="0"/>
              <a:t>LA   _ _ _ _  DE LA  _ _ _ _ _ _ _ .</a:t>
            </a:r>
            <a:endParaRPr lang="fr-FR" b="1" dirty="0"/>
          </a:p>
          <a:p>
            <a:pPr algn="just"/>
            <a:r>
              <a:rPr lang="fr-FR" i="1" dirty="0"/>
              <a:t>Indice 1 : </a:t>
            </a:r>
            <a:r>
              <a:rPr lang="fr-FR" i="1" dirty="0" smtClean="0"/>
              <a:t>En pyjama tu es toujours .</a:t>
            </a:r>
          </a:p>
          <a:p>
            <a:pPr algn="just"/>
            <a:r>
              <a:rPr lang="fr-FR" i="1" dirty="0" smtClean="0"/>
              <a:t>Indice 2 : Le marchand de sable passe régulièrement.</a:t>
            </a:r>
          </a:p>
          <a:p>
            <a:pPr algn="just"/>
            <a:r>
              <a:rPr lang="fr-FR" i="1" dirty="0" smtClean="0"/>
              <a:t>Indice 3 : Tu y pratiqueras une discipline scolaire, mais laquelle ?</a:t>
            </a: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6063210" y="6260972"/>
            <a:ext cx="289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660066"/>
                </a:solidFill>
              </a:rPr>
              <a:t>Réponses : NUIT - LECTURE</a:t>
            </a:r>
            <a:endParaRPr lang="fr-FR" b="1" i="1" dirty="0">
              <a:solidFill>
                <a:srgbClr val="660066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578" y="215900"/>
            <a:ext cx="1753435" cy="115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1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00FF"/>
                </a:solidFill>
                <a:latin typeface="Arial Black"/>
                <a:cs typeface="Arial Black"/>
              </a:rPr>
              <a:t>ENIGME 3</a:t>
            </a:r>
            <a:endParaRPr lang="fr-FR" b="1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417680"/>
          </a:xfrm>
        </p:spPr>
        <p:txBody>
          <a:bodyPr>
            <a:normAutofit/>
          </a:bodyPr>
          <a:lstStyle/>
          <a:p>
            <a:r>
              <a:rPr lang="fr-FR" b="1" dirty="0" smtClean="0"/>
              <a:t>Quand se déroulera cette aventure ??? </a:t>
            </a:r>
            <a:r>
              <a:rPr lang="fr-FR" dirty="0" smtClean="0"/>
              <a:t>A toi de calculer et de trouver la date (a) et n’oublie pas de vérifier tes calculs (b).</a:t>
            </a:r>
          </a:p>
          <a:p>
            <a:r>
              <a:rPr lang="fr-FR" i="1" dirty="0"/>
              <a:t>a) Indice 1 =&gt; </a:t>
            </a:r>
            <a:r>
              <a:rPr lang="fr-FR" dirty="0"/>
              <a:t>(6x3) + (5 x 1 000 000) + (6x7x1 000)  + 1 </a:t>
            </a:r>
            <a:r>
              <a:rPr lang="fr-FR" i="1" dirty="0"/>
              <a:t> </a:t>
            </a:r>
            <a:endParaRPr lang="fr-FR" dirty="0"/>
          </a:p>
          <a:p>
            <a:r>
              <a:rPr lang="fr-FR" i="1" dirty="0"/>
              <a:t>b) Indice 2 =&gt;  42 milliers 19 unités 5 millions   </a:t>
            </a:r>
            <a:endParaRPr lang="fr-FR" dirty="0"/>
          </a:p>
          <a:p>
            <a:pPr marL="0" indent="0">
              <a:buNone/>
            </a:pPr>
            <a:r>
              <a:rPr lang="fr-FR" b="1" dirty="0" smtClean="0"/>
              <a:t>Ta soirée se déroulera donc le :  </a:t>
            </a:r>
          </a:p>
          <a:p>
            <a:pPr marL="0" indent="0">
              <a:buNone/>
            </a:pPr>
            <a:r>
              <a:rPr lang="fr-FR" b="1" dirty="0"/>
              <a:t>	</a:t>
            </a:r>
            <a:r>
              <a:rPr lang="fr-FR" b="1" dirty="0" smtClean="0"/>
              <a:t>	_ _   _ _ _ _ _  _ _ _ _</a:t>
            </a:r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endParaRPr lang="fr-FR" sz="1800" dirty="0" smtClean="0">
              <a:latin typeface="Arial"/>
              <a:cs typeface="Arial"/>
            </a:endParaRPr>
          </a:p>
          <a:p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5991">
            <a:off x="6618506" y="4788015"/>
            <a:ext cx="1379778" cy="1218131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578" y="215900"/>
            <a:ext cx="1753435" cy="11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5920126" y="6260972"/>
            <a:ext cx="3040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660066"/>
                </a:solidFill>
              </a:rPr>
              <a:t>Réponse : 5/04/2019</a:t>
            </a:r>
            <a:endParaRPr lang="fr-FR" b="1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7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00FF"/>
                </a:solidFill>
                <a:latin typeface="Arial Black"/>
                <a:cs typeface="Arial Black"/>
              </a:rPr>
              <a:t>ENIGME 4</a:t>
            </a:r>
            <a:endParaRPr lang="fr-FR" b="1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735138"/>
            <a:ext cx="7760104" cy="46868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Cette nuit de la lecture accueillera tous tes camarades, ton jardin sera-t-il assez grand ou peut-être ta maison ? Mais ne devons-nous pas prévoir un lieu plus propice à cette aventure : essaie de deviner ?</a:t>
            </a:r>
            <a:endParaRPr lang="fr-FR" b="1" dirty="0" smtClean="0"/>
          </a:p>
          <a:p>
            <a:pPr marL="0" indent="0">
              <a:buNone/>
            </a:pPr>
            <a:r>
              <a:rPr lang="fr-FR" b="1" dirty="0" smtClean="0"/>
              <a:t>Ta </a:t>
            </a:r>
            <a:r>
              <a:rPr lang="fr-FR" b="1" dirty="0"/>
              <a:t>soirée se déroulera donc à </a:t>
            </a:r>
            <a:r>
              <a:rPr lang="fr-FR" b="1" dirty="0" smtClean="0"/>
              <a:t>:</a:t>
            </a:r>
            <a:r>
              <a:rPr lang="fr-FR" b="1" dirty="0"/>
              <a:t> </a:t>
            </a:r>
            <a:r>
              <a:rPr lang="fr-FR" dirty="0"/>
              <a:t> </a:t>
            </a:r>
            <a:r>
              <a:rPr lang="fr-FR" b="1" dirty="0" smtClean="0"/>
              <a:t>_   </a:t>
            </a:r>
            <a:r>
              <a:rPr lang="fr-FR" b="1" dirty="0"/>
              <a:t>_’ _ _ _ _ _   _ _ _ _ _ _ </a:t>
            </a:r>
            <a:r>
              <a:rPr lang="fr-FR" b="1" dirty="0" smtClean="0"/>
              <a:t>_</a:t>
            </a:r>
            <a:endParaRPr lang="fr-FR" dirty="0"/>
          </a:p>
          <a:p>
            <a:r>
              <a:rPr lang="fr-FR" sz="2000" i="1" dirty="0" smtClean="0"/>
              <a:t>Indice </a:t>
            </a:r>
            <a:r>
              <a:rPr lang="fr-FR" sz="2000" i="1" dirty="0"/>
              <a:t>1 : </a:t>
            </a:r>
            <a:r>
              <a:rPr lang="fr-FR" sz="2000" dirty="0"/>
              <a:t>À sa construction, elle a un rez-de-chaussée au-dessus de grandes caves, un étage et des combles. Elle sera rehaussée plus tard d’un étage. Une seconde cour est superposée à la première. La construction d’une passerelle modifie ces espaces</a:t>
            </a:r>
            <a:r>
              <a:rPr lang="fr-FR" sz="2000" dirty="0" smtClean="0"/>
              <a:t>.</a:t>
            </a:r>
            <a:endParaRPr lang="fr-FR" sz="2000" dirty="0"/>
          </a:p>
          <a:p>
            <a:r>
              <a:rPr lang="fr-FR" sz="2000" i="1" dirty="0"/>
              <a:t>a) Indice 2 : Georges lui donne son nom</a:t>
            </a:r>
            <a:r>
              <a:rPr lang="fr-FR" sz="2000" i="1" dirty="0" smtClean="0"/>
              <a:t>.</a:t>
            </a:r>
            <a:r>
              <a:rPr lang="fr-FR" sz="2000" i="1" dirty="0"/>
              <a:t> </a:t>
            </a:r>
            <a:endParaRPr lang="fr-FR" sz="2000" dirty="0"/>
          </a:p>
          <a:p>
            <a:r>
              <a:rPr lang="fr-FR" sz="2000" i="1" dirty="0"/>
              <a:t>b) Indice 3 : Le 21 juin 2016, une plaque commémorative de Jean Moulin est inaugurée sur un de ses murs.</a:t>
            </a:r>
            <a:endParaRPr lang="fr-FR" sz="2000" dirty="0"/>
          </a:p>
        </p:txBody>
      </p:sp>
      <p:pic>
        <p:nvPicPr>
          <p:cNvPr id="4" name="Imag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578" y="215900"/>
            <a:ext cx="1753435" cy="11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5920126" y="6260972"/>
            <a:ext cx="3040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660066"/>
                </a:solidFill>
              </a:rPr>
              <a:t>Réponse : L’ÉCOLE AVEYRON</a:t>
            </a:r>
            <a:endParaRPr lang="fr-FR" b="1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1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 rot="5400000">
            <a:off x="5258805" y="2702172"/>
            <a:ext cx="5563321" cy="1339620"/>
          </a:xfrm>
        </p:spPr>
        <p:txBody>
          <a:bodyPr/>
          <a:lstStyle/>
          <a:p>
            <a:r>
              <a:rPr lang="fr-FR" sz="8000" dirty="0" smtClean="0"/>
              <a:t>INFO PARENTS</a:t>
            </a:r>
            <a:endParaRPr lang="fr-FR" sz="8000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197354"/>
              </p:ext>
            </p:extLst>
          </p:nvPr>
        </p:nvGraphicFramePr>
        <p:xfrm>
          <a:off x="3082293" y="0"/>
          <a:ext cx="4443464" cy="6799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Document" r:id="rId3" imgW="6324600" imgH="9677400" progId="Word.Document.12">
                  <p:embed/>
                </p:oleObj>
              </mc:Choice>
              <mc:Fallback>
                <p:oleObj name="Document" r:id="rId3" imgW="6324600" imgH="9677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82293" y="0"/>
                        <a:ext cx="4443464" cy="6799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re 2"/>
          <p:cNvSpPr>
            <a:spLocks noGrp="1"/>
          </p:cNvSpPr>
          <p:nvPr>
            <p:ph type="ctrTitle"/>
          </p:nvPr>
        </p:nvSpPr>
        <p:spPr>
          <a:xfrm rot="19775147">
            <a:off x="-477742" y="1004174"/>
            <a:ext cx="3612420" cy="774997"/>
          </a:xfrm>
        </p:spPr>
        <p:txBody>
          <a:bodyPr/>
          <a:lstStyle/>
          <a:p>
            <a:pPr algn="ctr"/>
            <a:r>
              <a:rPr lang="fr-FR" sz="2000" b="1" dirty="0" smtClean="0">
                <a:solidFill>
                  <a:srgbClr val="0000FF"/>
                </a:solidFill>
                <a:latin typeface="Arial Black"/>
                <a:cs typeface="Arial Black"/>
              </a:rPr>
              <a:t> AUTORISATION</a:t>
            </a:r>
            <a:br>
              <a:rPr lang="fr-FR" sz="2000" b="1" dirty="0" smtClean="0">
                <a:solidFill>
                  <a:srgbClr val="0000FF"/>
                </a:solidFill>
                <a:latin typeface="Arial Black"/>
                <a:cs typeface="Arial Black"/>
              </a:rPr>
            </a:br>
            <a:r>
              <a:rPr lang="fr-FR" sz="2000" b="1" dirty="0" smtClean="0">
                <a:solidFill>
                  <a:srgbClr val="0000FF"/>
                </a:solidFill>
                <a:latin typeface="Arial Black"/>
                <a:cs typeface="Arial Black"/>
              </a:rPr>
              <a:t>PARENTALE</a:t>
            </a:r>
            <a:endParaRPr lang="fr-FR" sz="2000" b="1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84136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 rot="5400000">
            <a:off x="4578604" y="2574329"/>
            <a:ext cx="7731144" cy="1522135"/>
          </a:xfrm>
        </p:spPr>
        <p:txBody>
          <a:bodyPr/>
          <a:lstStyle/>
          <a:p>
            <a:pPr algn="ctr"/>
            <a:r>
              <a:rPr lang="fr-FR" sz="8000" dirty="0" smtClean="0"/>
              <a:t>INFO ELEVE</a:t>
            </a:r>
            <a:endParaRPr lang="fr-FR" sz="8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308" y="324394"/>
            <a:ext cx="4368800" cy="3187700"/>
          </a:xfrm>
          <a:prstGeom prst="rect">
            <a:avLst/>
          </a:prstGeom>
        </p:spPr>
      </p:pic>
      <p:sp>
        <p:nvSpPr>
          <p:cNvPr id="9" name="Titre 2"/>
          <p:cNvSpPr txBox="1">
            <a:spLocks/>
          </p:cNvSpPr>
          <p:nvPr/>
        </p:nvSpPr>
        <p:spPr>
          <a:xfrm rot="19775147">
            <a:off x="201908" y="1004175"/>
            <a:ext cx="3612420" cy="774997"/>
          </a:xfrm>
          <a:prstGeom prst="rect">
            <a:avLst/>
          </a:prstGeo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 smtClean="0">
                <a:solidFill>
                  <a:srgbClr val="0000FF"/>
                </a:solidFill>
                <a:latin typeface="Arial Black"/>
                <a:cs typeface="Arial Black"/>
              </a:rPr>
              <a:t> DROIT D’ENTRÉE</a:t>
            </a:r>
            <a:endParaRPr lang="fr-FR" sz="2000" b="1" dirty="0">
              <a:solidFill>
                <a:srgbClr val="0000FF"/>
              </a:solidFill>
              <a:latin typeface="Arial Black"/>
              <a:cs typeface="Arial Black"/>
            </a:endParaRPr>
          </a:p>
          <a:p>
            <a:pPr algn="ctr"/>
            <a:r>
              <a:rPr lang="fr-FR" sz="2000" b="1" dirty="0" smtClean="0">
                <a:solidFill>
                  <a:srgbClr val="0000FF"/>
                </a:solidFill>
                <a:latin typeface="Arial Black"/>
                <a:cs typeface="Arial Black"/>
              </a:rPr>
              <a:t>À cette soirée</a:t>
            </a:r>
          </a:p>
        </p:txBody>
      </p:sp>
      <p:pic>
        <p:nvPicPr>
          <p:cNvPr id="3" name="Image 2" descr="PHOTO-2019-04-08-12-14-1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1943" y="3895796"/>
            <a:ext cx="2640859" cy="28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301" y="160520"/>
            <a:ext cx="8228013" cy="868362"/>
          </a:xfrm>
        </p:spPr>
        <p:txBody>
          <a:bodyPr/>
          <a:lstStyle/>
          <a:p>
            <a:pPr algn="l"/>
            <a:r>
              <a:rPr lang="fr-FR" sz="4000" b="1" dirty="0" smtClean="0">
                <a:solidFill>
                  <a:srgbClr val="660066"/>
                </a:solidFill>
                <a:latin typeface="Cracked"/>
                <a:cs typeface="Cracked"/>
              </a:rPr>
              <a:t>LES ATELIERS POSSIBLES .  .  .</a:t>
            </a:r>
            <a:endParaRPr lang="fr-FR" sz="4000" b="1" dirty="0">
              <a:solidFill>
                <a:srgbClr val="660066"/>
              </a:solidFill>
              <a:latin typeface="Cracked"/>
              <a:cs typeface="Cracke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3484" y="1735137"/>
            <a:ext cx="7834530" cy="4579499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Coup de cœur</a:t>
            </a:r>
          </a:p>
          <a:p>
            <a:r>
              <a:rPr lang="fr-FR" dirty="0" smtClean="0"/>
              <a:t>Lecture offerte</a:t>
            </a:r>
          </a:p>
          <a:p>
            <a:r>
              <a:rPr lang="fr-FR" dirty="0" smtClean="0"/>
              <a:t>Art-Puzzle et acrostiche</a:t>
            </a:r>
          </a:p>
          <a:p>
            <a:r>
              <a:rPr lang="fr-FR" dirty="0" smtClean="0"/>
              <a:t>La main dans le sac</a:t>
            </a:r>
          </a:p>
          <a:p>
            <a:r>
              <a:rPr lang="fr-FR" dirty="0" smtClean="0"/>
              <a:t>Place à l’artiste</a:t>
            </a:r>
          </a:p>
          <a:p>
            <a:r>
              <a:rPr lang="fr-FR" dirty="0" smtClean="0"/>
              <a:t>Boîte à malice</a:t>
            </a:r>
          </a:p>
          <a:p>
            <a:r>
              <a:rPr lang="fr-FR" dirty="0" smtClean="0"/>
              <a:t>Graine d’illustrateur</a:t>
            </a:r>
          </a:p>
          <a:p>
            <a:r>
              <a:rPr lang="fr-FR" dirty="0" smtClean="0"/>
              <a:t>…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15565">
            <a:off x="6706678" y="1516748"/>
            <a:ext cx="2159000" cy="15621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56919">
            <a:off x="4933650" y="2387138"/>
            <a:ext cx="1707818" cy="17462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602" y="3580441"/>
            <a:ext cx="2049459" cy="221075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14013">
            <a:off x="4237970" y="4383726"/>
            <a:ext cx="1857075" cy="148771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11835">
            <a:off x="3875139" y="1385934"/>
            <a:ext cx="1100338" cy="150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0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1" y="503238"/>
            <a:ext cx="7151994" cy="586840"/>
          </a:xfrm>
        </p:spPr>
        <p:txBody>
          <a:bodyPr/>
          <a:lstStyle/>
          <a:p>
            <a:pPr algn="l"/>
            <a:r>
              <a:rPr lang="fr-FR" sz="9600" b="1" dirty="0" smtClean="0">
                <a:solidFill>
                  <a:srgbClr val="660066"/>
                </a:solidFill>
                <a:latin typeface="Cracked"/>
                <a:cs typeface="Cracked"/>
              </a:rPr>
              <a:t>…</a:t>
            </a:r>
            <a:endParaRPr lang="fr-FR" sz="9600" b="1" dirty="0">
              <a:solidFill>
                <a:srgbClr val="660066"/>
              </a:solidFill>
              <a:latin typeface="Cracked"/>
              <a:cs typeface="Cracke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Beaux livres : coin partage</a:t>
            </a:r>
          </a:p>
          <a:p>
            <a:r>
              <a:rPr lang="fr-FR" dirty="0" smtClean="0"/>
              <a:t>Surprise</a:t>
            </a:r>
          </a:p>
          <a:p>
            <a:r>
              <a:rPr lang="fr-FR" dirty="0" smtClean="0"/>
              <a:t>Dédicaces</a:t>
            </a:r>
          </a:p>
          <a:p>
            <a:r>
              <a:rPr lang="fr-FR" dirty="0" smtClean="0"/>
              <a:t>Devinettes littéraires</a:t>
            </a:r>
          </a:p>
          <a:p>
            <a:r>
              <a:rPr lang="fr-FR" dirty="0" smtClean="0"/>
              <a:t>Trouver des expressions …</a:t>
            </a:r>
          </a:p>
          <a:p>
            <a:r>
              <a:rPr lang="fr-FR" dirty="0" smtClean="0"/>
              <a:t>A la manière de …</a:t>
            </a:r>
          </a:p>
          <a:p>
            <a:r>
              <a:rPr lang="fr-FR" dirty="0" smtClean="0"/>
              <a:t>Graine de comédien ..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11308">
            <a:off x="5140245" y="1974626"/>
            <a:ext cx="1789272" cy="15733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96075">
            <a:off x="7266243" y="1297527"/>
            <a:ext cx="1581045" cy="164572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934" y="3150701"/>
            <a:ext cx="1556023" cy="155602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422" y="4913822"/>
            <a:ext cx="1549177" cy="175475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59303">
            <a:off x="5318617" y="3985110"/>
            <a:ext cx="14224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9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3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5044">
            <a:off x="197915" y="558715"/>
            <a:ext cx="2697778" cy="2023334"/>
          </a:xfrm>
          <a:prstGeom prst="rect">
            <a:avLst/>
          </a:prstGeom>
        </p:spPr>
      </p:pic>
      <p:pic>
        <p:nvPicPr>
          <p:cNvPr id="3" name="Image 2" descr="IMG_232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5224">
            <a:off x="2447886" y="273354"/>
            <a:ext cx="2611582" cy="1958687"/>
          </a:xfrm>
          <a:prstGeom prst="rect">
            <a:avLst/>
          </a:prstGeom>
        </p:spPr>
      </p:pic>
      <p:pic>
        <p:nvPicPr>
          <p:cNvPr id="4" name="Image 3" descr="IMG_231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75992">
            <a:off x="4820111" y="564279"/>
            <a:ext cx="2366740" cy="1775055"/>
          </a:xfrm>
          <a:prstGeom prst="rect">
            <a:avLst/>
          </a:prstGeom>
        </p:spPr>
      </p:pic>
      <p:pic>
        <p:nvPicPr>
          <p:cNvPr id="5" name="Image 4" descr="IMG_232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15276">
            <a:off x="6634781" y="1154070"/>
            <a:ext cx="2363373" cy="1772530"/>
          </a:xfrm>
          <a:prstGeom prst="rect">
            <a:avLst/>
          </a:prstGeom>
        </p:spPr>
      </p:pic>
      <p:pic>
        <p:nvPicPr>
          <p:cNvPr id="6" name="Image 5" descr="IMG_231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470" y="2520683"/>
            <a:ext cx="3039621" cy="2279716"/>
          </a:xfrm>
          <a:prstGeom prst="rect">
            <a:avLst/>
          </a:prstGeom>
        </p:spPr>
      </p:pic>
      <p:pic>
        <p:nvPicPr>
          <p:cNvPr id="7" name="Image 6" descr="IMG_2320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49613">
            <a:off x="3093610" y="2488273"/>
            <a:ext cx="3082834" cy="2312126"/>
          </a:xfrm>
          <a:prstGeom prst="rect">
            <a:avLst/>
          </a:prstGeom>
        </p:spPr>
      </p:pic>
      <p:pic>
        <p:nvPicPr>
          <p:cNvPr id="8" name="Image 7" descr="IMG_2321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168" y="2867411"/>
            <a:ext cx="2906897" cy="2180173"/>
          </a:xfrm>
          <a:prstGeom prst="rect">
            <a:avLst/>
          </a:prstGeom>
        </p:spPr>
      </p:pic>
      <p:pic>
        <p:nvPicPr>
          <p:cNvPr id="9" name="Image 8" descr="IMG_2319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134" y="4623286"/>
            <a:ext cx="2743849" cy="205788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835168" y="5642328"/>
            <a:ext cx="290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L’affichage reste important 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60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FF"/>
                </a:solidFill>
              </a:rPr>
              <a:t>« COUP DE CŒUR »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Chaque élève apporte de la maison son livre préféré et le présente à ses camarades.</a:t>
            </a:r>
            <a:endParaRPr lang="fr-FR" dirty="0"/>
          </a:p>
        </p:txBody>
      </p:sp>
      <p:pic>
        <p:nvPicPr>
          <p:cNvPr id="10" name="Espace réservé pour une image  9" descr="PHOTO-2019-04-08-12-14-13-10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Image 10" descr="PHOTO-2019-04-08-12-14-14-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48">
            <a:off x="6599928" y="706945"/>
            <a:ext cx="2091147" cy="2788196"/>
          </a:xfrm>
          <a:prstGeom prst="rect">
            <a:avLst/>
          </a:prstGeom>
        </p:spPr>
      </p:pic>
      <p:pic>
        <p:nvPicPr>
          <p:cNvPr id="13" name="Image 12" descr="IMG_149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07396">
            <a:off x="361237" y="4561521"/>
            <a:ext cx="2575206" cy="193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0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350520" y="1"/>
            <a:ext cx="9494520" cy="1520476"/>
          </a:xfrm>
        </p:spPr>
        <p:txBody>
          <a:bodyPr/>
          <a:lstStyle/>
          <a:p>
            <a:pPr algn="ctr"/>
            <a:r>
              <a:rPr lang="fr-FR" sz="4000" dirty="0" smtClean="0">
                <a:solidFill>
                  <a:srgbClr val="660066"/>
                </a:solidFill>
                <a:latin typeface="Cracked"/>
                <a:cs typeface="Cracked"/>
              </a:rPr>
              <a:t>				</a:t>
            </a:r>
            <a:br>
              <a:rPr lang="fr-FR" sz="4000" dirty="0" smtClean="0">
                <a:solidFill>
                  <a:srgbClr val="660066"/>
                </a:solidFill>
                <a:latin typeface="Cracked"/>
                <a:cs typeface="Cracked"/>
              </a:rPr>
            </a:br>
            <a:r>
              <a:rPr lang="fr-FR" sz="4000" dirty="0" smtClean="0">
                <a:solidFill>
                  <a:srgbClr val="660066"/>
                </a:solidFill>
                <a:latin typeface="Cracked"/>
                <a:cs typeface="Cracked"/>
              </a:rPr>
              <a:t>			 Un </a:t>
            </a:r>
            <a:r>
              <a:rPr lang="fr-FR" sz="4000" dirty="0" smtClean="0">
                <a:solidFill>
                  <a:srgbClr val="660066"/>
                </a:solidFill>
                <a:latin typeface="Cracked"/>
                <a:cs typeface="Cracked"/>
              </a:rPr>
              <a:t>projet interdisciplinaire</a:t>
            </a:r>
            <a:r>
              <a:rPr lang="fr-FR" sz="4000" dirty="0" smtClean="0">
                <a:solidFill>
                  <a:srgbClr val="660066"/>
                </a:solidFill>
                <a:latin typeface="Cracked"/>
                <a:cs typeface="Cracked"/>
              </a:rPr>
              <a:t/>
            </a:r>
            <a:br>
              <a:rPr lang="fr-FR" sz="4000" dirty="0" smtClean="0">
                <a:solidFill>
                  <a:srgbClr val="660066"/>
                </a:solidFill>
                <a:latin typeface="Cracked"/>
                <a:cs typeface="Cracked"/>
              </a:rPr>
            </a:br>
            <a:r>
              <a:rPr lang="fr-FR" sz="4000" dirty="0" smtClean="0">
                <a:solidFill>
                  <a:srgbClr val="660066"/>
                </a:solidFill>
                <a:latin typeface="Cracked"/>
                <a:cs typeface="Cracked"/>
              </a:rPr>
              <a:t>OBJECTIFS</a:t>
            </a:r>
            <a:r>
              <a:rPr lang="fr-FR" sz="4000" dirty="0" smtClean="0">
                <a:solidFill>
                  <a:srgbClr val="0000FF"/>
                </a:solidFill>
              </a:rPr>
              <a:t/>
            </a:r>
            <a:br>
              <a:rPr lang="fr-FR" sz="4000" dirty="0" smtClean="0">
                <a:solidFill>
                  <a:srgbClr val="0000FF"/>
                </a:solidFill>
              </a:rPr>
            </a:br>
            <a:endParaRPr lang="fr-FR" sz="4000" cap="none" dirty="0">
              <a:solidFill>
                <a:srgbClr val="0000FF"/>
              </a:solidFill>
              <a:latin typeface="Lucida Handwriting"/>
              <a:cs typeface="Lucida Handwriting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914400" y="1520477"/>
            <a:ext cx="7299960" cy="40560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2400" b="1" dirty="0"/>
              <a:t>1</a:t>
            </a:r>
            <a:r>
              <a:rPr lang="fr-FR" sz="2400" b="1" dirty="0" smtClean="0"/>
              <a:t> </a:t>
            </a:r>
            <a:r>
              <a:rPr lang="fr-FR" sz="2600" b="1" dirty="0" smtClean="0"/>
              <a:t>- </a:t>
            </a:r>
            <a:r>
              <a:rPr lang="fr-FR" sz="2400" dirty="0"/>
              <a:t>Trouver du plaisir à </a:t>
            </a:r>
            <a:r>
              <a:rPr lang="fr-FR" sz="2400" dirty="0" smtClean="0"/>
              <a:t>lire,  </a:t>
            </a:r>
            <a:r>
              <a:rPr lang="fr-FR" sz="2400" dirty="0"/>
              <a:t>créer des liens entre les participants, entre les livres et finalement entre les livres et les autres moyens </a:t>
            </a:r>
            <a:r>
              <a:rPr lang="fr-FR" sz="2400" dirty="0" smtClean="0"/>
              <a:t>d’expressions.</a:t>
            </a:r>
            <a:endParaRPr lang="fr-FR" sz="2400" dirty="0"/>
          </a:p>
          <a:p>
            <a:pPr marL="0" indent="0">
              <a:buNone/>
            </a:pPr>
            <a:r>
              <a:rPr lang="fr-FR" sz="2600" b="1" dirty="0" smtClean="0"/>
              <a:t>2- </a:t>
            </a:r>
            <a:r>
              <a:rPr lang="fr-FR" sz="2400" dirty="0" smtClean="0"/>
              <a:t>Sensibiliser les élèves au monde de la lecture ( découverte d’auteurs variés, d’ouvrages variés …) dans un lieu connu, l’école mais la nuit.</a:t>
            </a:r>
          </a:p>
          <a:p>
            <a:pPr marL="0" indent="0">
              <a:buNone/>
            </a:pPr>
            <a:r>
              <a:rPr lang="fr-FR" sz="2400" b="1" dirty="0" smtClean="0"/>
              <a:t>3- </a:t>
            </a:r>
            <a:r>
              <a:rPr lang="fr-FR" sz="2400" dirty="0"/>
              <a:t>Faire de chaque élève un lecteur assidu qui prend plaisir à la découverte d’œuvres littéraires d’un même </a:t>
            </a:r>
            <a:r>
              <a:rPr lang="fr-FR" sz="2400" dirty="0" smtClean="0"/>
              <a:t>auteur </a:t>
            </a:r>
            <a:r>
              <a:rPr lang="fr-FR" sz="2400" dirty="0"/>
              <a:t>et/ou </a:t>
            </a:r>
            <a:r>
              <a:rPr lang="fr-FR" sz="2400" dirty="0" smtClean="0"/>
              <a:t>du </a:t>
            </a:r>
            <a:r>
              <a:rPr lang="fr-FR" sz="2400" dirty="0"/>
              <a:t>prix des </a:t>
            </a:r>
            <a:r>
              <a:rPr lang="fr-FR" sz="2400" dirty="0" smtClean="0"/>
              <a:t>incorruptibles.</a:t>
            </a:r>
            <a:endParaRPr lang="fr-FR" sz="2400" dirty="0"/>
          </a:p>
          <a:p>
            <a:pPr marL="0" indent="0">
              <a:buNone/>
            </a:pPr>
            <a:r>
              <a:rPr lang="fr-FR" sz="2400" b="1" dirty="0" smtClean="0"/>
              <a:t>4- </a:t>
            </a:r>
            <a:r>
              <a:rPr lang="fr-FR" sz="2400" dirty="0" smtClean="0"/>
              <a:t>Prolonger cette nuit par une exposition qui sera mise en place dans un lieu spécifique de l’école. </a:t>
            </a:r>
            <a:endParaRPr lang="fr-FR" dirty="0"/>
          </a:p>
        </p:txBody>
      </p:sp>
      <p:pic>
        <p:nvPicPr>
          <p:cNvPr id="4" name="Image 3" descr="PHOTO-2019-04-08-12-14-13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4762" y="5168169"/>
            <a:ext cx="1970909" cy="1478181"/>
          </a:xfrm>
          <a:prstGeom prst="rect">
            <a:avLst/>
          </a:prstGeom>
        </p:spPr>
      </p:pic>
      <p:pic>
        <p:nvPicPr>
          <p:cNvPr id="5" name="Image 4" descr="PHOTO-2019-04-08-12-14-13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52995">
            <a:off x="215542" y="348108"/>
            <a:ext cx="1848999" cy="138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2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3702" y="3762374"/>
            <a:ext cx="7875898" cy="1162050"/>
          </a:xfrm>
        </p:spPr>
        <p:txBody>
          <a:bodyPr/>
          <a:lstStyle/>
          <a:p>
            <a:r>
              <a:rPr lang="fr-FR" sz="4600" dirty="0" smtClean="0">
                <a:solidFill>
                  <a:srgbClr val="0000FF"/>
                </a:solidFill>
              </a:rPr>
              <a:t>« LECTURE OFFERTE »</a:t>
            </a:r>
            <a:endParaRPr lang="fr-FR" sz="4600" dirty="0">
              <a:solidFill>
                <a:srgbClr val="0000FF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6275601" cy="990600"/>
          </a:xfrm>
        </p:spPr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Cette lecture se porte sur un seul ouvrage durant toute la soirée </a:t>
            </a:r>
            <a:endParaRPr lang="fr-FR" dirty="0"/>
          </a:p>
        </p:txBody>
      </p:sp>
      <p:pic>
        <p:nvPicPr>
          <p:cNvPr id="6" name="Espace réservé pour une image  5" descr="PHOTO-2019-04-08-12-14-13-15.jpg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Espace réservé pour une image  11" descr="IMG_1515.jpg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62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46358" y="916275"/>
            <a:ext cx="3937348" cy="1767631"/>
          </a:xfrm>
        </p:spPr>
        <p:txBody>
          <a:bodyPr/>
          <a:lstStyle/>
          <a:p>
            <a:r>
              <a:rPr lang="fr-FR" dirty="0" smtClean="0">
                <a:solidFill>
                  <a:srgbClr val="0000FF"/>
                </a:solidFill>
              </a:rPr>
              <a:t>« ART-PUZZLE </a:t>
            </a:r>
            <a:br>
              <a:rPr lang="fr-FR" dirty="0" smtClean="0">
                <a:solidFill>
                  <a:srgbClr val="0000FF"/>
                </a:solidFill>
              </a:rPr>
            </a:br>
            <a:r>
              <a:rPr lang="fr-FR" dirty="0" smtClean="0">
                <a:solidFill>
                  <a:srgbClr val="0000FF"/>
                </a:solidFill>
              </a:rPr>
              <a:t>et Acrostiche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5017544" y="2683907"/>
            <a:ext cx="3566160" cy="3881169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Les élèves ont observé des œuvres littéraires ou plastiques tout au long de l’année. Une reconstitution des différentes œuvres leur est demandée.</a:t>
            </a:r>
          </a:p>
          <a:p>
            <a:r>
              <a:rPr lang="fr-FR" dirty="0" smtClean="0"/>
              <a:t>Attention un intrus s’y trouve !</a:t>
            </a:r>
          </a:p>
          <a:p>
            <a:r>
              <a:rPr lang="fr-FR" dirty="0" smtClean="0"/>
              <a:t>Une fois les puzzles reconstitués, les élèves devaient inventer un acrostiche à partir du titre d’un livre.</a:t>
            </a:r>
          </a:p>
          <a:p>
            <a:r>
              <a:rPr lang="fr-FR" i="1" dirty="0" smtClean="0"/>
              <a:t>Ce travail peut être réalisé à partir des couvertures des livres</a:t>
            </a:r>
            <a:r>
              <a:rPr lang="fr-FR" dirty="0"/>
              <a:t> </a:t>
            </a:r>
            <a:r>
              <a:rPr lang="fr-FR" i="1" dirty="0" smtClean="0"/>
              <a:t>étudiés dans l’année.</a:t>
            </a:r>
          </a:p>
          <a:p>
            <a:endParaRPr lang="fr-FR" dirty="0"/>
          </a:p>
        </p:txBody>
      </p:sp>
      <p:pic>
        <p:nvPicPr>
          <p:cNvPr id="5" name="Espace réservé pour une image  4" descr="PHOTO-2019-04-08-12-14-13-1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Image 6" descr="PHOTO-2019-04-08-12-14-13-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99" y="64492"/>
            <a:ext cx="1779296" cy="1334472"/>
          </a:xfrm>
          <a:prstGeom prst="rect">
            <a:avLst/>
          </a:prstGeom>
        </p:spPr>
      </p:pic>
      <p:pic>
        <p:nvPicPr>
          <p:cNvPr id="11" name="Image 10" descr="PHOTO-2019-04-08-12-14-1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04829">
            <a:off x="1078102" y="4624617"/>
            <a:ext cx="2543227" cy="1907420"/>
          </a:xfrm>
          <a:prstGeom prst="rect">
            <a:avLst/>
          </a:prstGeom>
        </p:spPr>
      </p:pic>
      <p:pic>
        <p:nvPicPr>
          <p:cNvPr id="12" name="Image 11" descr="IMG_149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9618">
            <a:off x="2507075" y="3221820"/>
            <a:ext cx="2274762" cy="1706071"/>
          </a:xfrm>
          <a:prstGeom prst="rect">
            <a:avLst/>
          </a:prstGeom>
        </p:spPr>
      </p:pic>
      <p:pic>
        <p:nvPicPr>
          <p:cNvPr id="13" name="Image 12" descr="IMG_150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10" y="2859925"/>
            <a:ext cx="2308536" cy="173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600" dirty="0" smtClean="0">
                <a:solidFill>
                  <a:srgbClr val="0000FF"/>
                </a:solidFill>
              </a:rPr>
              <a:t>« LA MAIN DANS LE SAC »</a:t>
            </a:r>
            <a:endParaRPr lang="fr-FR" sz="4600" dirty="0">
              <a:solidFill>
                <a:srgbClr val="0000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1742392"/>
          </a:xfrm>
        </p:spPr>
        <p:txBody>
          <a:bodyPr>
            <a:normAutofit fontScale="85000" lnSpcReduction="10000"/>
          </a:bodyPr>
          <a:lstStyle/>
          <a:p>
            <a:r>
              <a:rPr lang="fr-FR" sz="2600" dirty="0" smtClean="0"/>
              <a:t>Trouver à quel ouvrage fait référence l’objet sorti de la malle ?</a:t>
            </a:r>
          </a:p>
          <a:p>
            <a:r>
              <a:rPr lang="fr-FR" sz="2600" dirty="0" smtClean="0"/>
              <a:t>Le malle contient un certain nombre d’objets qui correspondent aux livres étudiés dans l’année. Chacun son tour, un élève sort un objet du sac et doit retrouver à quel livre il appartient en expliquant son choix.</a:t>
            </a:r>
            <a:endParaRPr lang="fr-FR" sz="2600" dirty="0"/>
          </a:p>
        </p:txBody>
      </p:sp>
      <p:pic>
        <p:nvPicPr>
          <p:cNvPr id="17" name="Espace réservé pour une image  16" descr="IMG_1494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Image 14" descr="PHOTO-2019-04-08-12-14-13-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79119">
            <a:off x="232275" y="410654"/>
            <a:ext cx="1740594" cy="2320792"/>
          </a:xfrm>
          <a:prstGeom prst="rect">
            <a:avLst/>
          </a:prstGeom>
        </p:spPr>
      </p:pic>
      <p:pic>
        <p:nvPicPr>
          <p:cNvPr id="16" name="Image 15" descr="IMG_151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5311">
            <a:off x="6590907" y="2360905"/>
            <a:ext cx="2269588" cy="170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3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00FF"/>
                </a:solidFill>
              </a:rPr>
              <a:t>« PLACE A L’ARTISTE »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768" y="1287795"/>
            <a:ext cx="7313613" cy="4056062"/>
          </a:xfrm>
        </p:spPr>
        <p:txBody>
          <a:bodyPr/>
          <a:lstStyle/>
          <a:p>
            <a:r>
              <a:rPr lang="fr-FR" dirty="0" smtClean="0"/>
              <a:t>Un atelier d’art plastique s’organise autour d’une thématique : émotion, héros littéraire … </a:t>
            </a:r>
            <a:endParaRPr lang="fr-FR" dirty="0"/>
          </a:p>
        </p:txBody>
      </p:sp>
      <p:pic>
        <p:nvPicPr>
          <p:cNvPr id="8" name="Image 7" descr="IMG_149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411390"/>
            <a:ext cx="3668575" cy="2751431"/>
          </a:xfrm>
          <a:prstGeom prst="rect">
            <a:avLst/>
          </a:prstGeom>
        </p:spPr>
      </p:pic>
      <p:pic>
        <p:nvPicPr>
          <p:cNvPr id="9" name="Image 8" descr="IMG_15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98353">
            <a:off x="6170876" y="1817533"/>
            <a:ext cx="2653445" cy="1990084"/>
          </a:xfrm>
          <a:prstGeom prst="rect">
            <a:avLst/>
          </a:prstGeom>
        </p:spPr>
      </p:pic>
      <p:pic>
        <p:nvPicPr>
          <p:cNvPr id="10" name="Image 9" descr="PHOTO-2019-04-08-12-14-13-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85297">
            <a:off x="2061489" y="4692138"/>
            <a:ext cx="2260239" cy="1695179"/>
          </a:xfrm>
          <a:prstGeom prst="rect">
            <a:avLst/>
          </a:prstGeom>
        </p:spPr>
      </p:pic>
      <p:pic>
        <p:nvPicPr>
          <p:cNvPr id="11" name="Image 10" descr="PHOTO-2019-04-08-12-14-13-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1514">
            <a:off x="5477565" y="3499259"/>
            <a:ext cx="2374431" cy="316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678" y="2020938"/>
            <a:ext cx="5646245" cy="2000246"/>
          </a:xfrm>
        </p:spPr>
        <p:txBody>
          <a:bodyPr/>
          <a:lstStyle/>
          <a:p>
            <a:r>
              <a:rPr lang="fr-FR" dirty="0" smtClean="0">
                <a:solidFill>
                  <a:srgbClr val="0000FF"/>
                </a:solidFill>
              </a:rPr>
              <a:t>« GRAINE D’ILLUSTRATEUR »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4218293"/>
            <a:ext cx="5970978" cy="1569600"/>
          </a:xfrm>
        </p:spPr>
        <p:txBody>
          <a:bodyPr>
            <a:normAutofit lnSpcReduction="10000"/>
          </a:bodyPr>
          <a:lstStyle/>
          <a:p>
            <a:endParaRPr lang="fr-FR" dirty="0"/>
          </a:p>
          <a:p>
            <a:r>
              <a:rPr lang="fr-FR" dirty="0" smtClean="0"/>
              <a:t>	A partir d’un extrait d’illustration de livres étudiés, placé sur une feuille blanche, chaque élève doit continuer l’illustration avec des outils et matériaux divers …</a:t>
            </a:r>
            <a:endParaRPr lang="fr-FR" dirty="0"/>
          </a:p>
        </p:txBody>
      </p:sp>
      <p:pic>
        <p:nvPicPr>
          <p:cNvPr id="9" name="Image 8" descr="IMG_149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87426"/>
            <a:ext cx="1477247" cy="1969663"/>
          </a:xfrm>
          <a:prstGeom prst="rect">
            <a:avLst/>
          </a:prstGeom>
        </p:spPr>
      </p:pic>
      <p:pic>
        <p:nvPicPr>
          <p:cNvPr id="10" name="Image 9" descr="PHOTO-2019-04-08-12-14-13-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63362">
            <a:off x="3066489" y="387426"/>
            <a:ext cx="1693158" cy="2257544"/>
          </a:xfrm>
          <a:prstGeom prst="rect">
            <a:avLst/>
          </a:prstGeom>
        </p:spPr>
      </p:pic>
      <p:pic>
        <p:nvPicPr>
          <p:cNvPr id="11" name="Image 10" descr="IMG_149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588" y="1420838"/>
            <a:ext cx="2496669" cy="1872502"/>
          </a:xfrm>
          <a:prstGeom prst="rect">
            <a:avLst/>
          </a:prstGeom>
        </p:spPr>
      </p:pic>
      <p:pic>
        <p:nvPicPr>
          <p:cNvPr id="12" name="Image 11" descr="PHOTO-2019-04-08-12-14-13-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1540">
            <a:off x="6630599" y="349232"/>
            <a:ext cx="2127612" cy="2836816"/>
          </a:xfrm>
          <a:prstGeom prst="rect">
            <a:avLst/>
          </a:prstGeom>
        </p:spPr>
      </p:pic>
      <p:pic>
        <p:nvPicPr>
          <p:cNvPr id="13" name="Image 12" descr="PHOTO-2019-04-08-12-14-13-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178" y="3820628"/>
            <a:ext cx="2048743" cy="273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0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695748"/>
            <a:ext cx="7772400" cy="2000246"/>
          </a:xfrm>
        </p:spPr>
        <p:txBody>
          <a:bodyPr/>
          <a:lstStyle/>
          <a:p>
            <a:r>
              <a:rPr lang="fr-FR" dirty="0" smtClean="0">
                <a:solidFill>
                  <a:srgbClr val="0000FF"/>
                </a:solidFill>
              </a:rPr>
              <a:t>« GRAINE D’ÉLECTEUR »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1124251"/>
            <a:ext cx="7772400" cy="1569600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 smtClean="0"/>
              <a:t>	Voter pour son livre préféré dans le cadre du prix des incorruptibles et réaliser des jeux du prix des </a:t>
            </a:r>
            <a:r>
              <a:rPr lang="fr-FR" dirty="0" err="1" smtClean="0"/>
              <a:t>inco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10" name="Image 9" descr="PHOTO-2019-04-08-12-14-14-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48467">
            <a:off x="7234863" y="1872970"/>
            <a:ext cx="1726074" cy="1294556"/>
          </a:xfrm>
          <a:prstGeom prst="rect">
            <a:avLst/>
          </a:prstGeom>
        </p:spPr>
      </p:pic>
      <p:pic>
        <p:nvPicPr>
          <p:cNvPr id="11" name="Image 10" descr="IMG_150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93" y="2249234"/>
            <a:ext cx="2998979" cy="2249234"/>
          </a:xfrm>
          <a:prstGeom prst="rect">
            <a:avLst/>
          </a:prstGeom>
        </p:spPr>
      </p:pic>
      <p:pic>
        <p:nvPicPr>
          <p:cNvPr id="12" name="Image 11" descr="IMG_149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429" y="2249234"/>
            <a:ext cx="2559380" cy="1919535"/>
          </a:xfrm>
          <a:prstGeom prst="rect">
            <a:avLst/>
          </a:prstGeom>
        </p:spPr>
      </p:pic>
      <p:pic>
        <p:nvPicPr>
          <p:cNvPr id="13" name="Image 12" descr="IMG_150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9147" y="109539"/>
            <a:ext cx="1936352" cy="1452264"/>
          </a:xfrm>
          <a:prstGeom prst="rect">
            <a:avLst/>
          </a:prstGeom>
        </p:spPr>
      </p:pic>
      <p:pic>
        <p:nvPicPr>
          <p:cNvPr id="14" name="Image 13" descr="IMG_150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053" y="3216465"/>
            <a:ext cx="2534446" cy="3379261"/>
          </a:xfrm>
          <a:prstGeom prst="rect">
            <a:avLst/>
          </a:prstGeom>
        </p:spPr>
      </p:pic>
      <p:pic>
        <p:nvPicPr>
          <p:cNvPr id="15" name="Image 14" descr="PHOTO-2019-04-08-12-14-14-4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378" y="4498468"/>
            <a:ext cx="1719350" cy="2292466"/>
          </a:xfrm>
          <a:prstGeom prst="rect">
            <a:avLst/>
          </a:prstGeom>
        </p:spPr>
      </p:pic>
      <p:pic>
        <p:nvPicPr>
          <p:cNvPr id="16" name="Image 15" descr="IMG_1496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98468"/>
            <a:ext cx="3146041" cy="2359531"/>
          </a:xfrm>
          <a:prstGeom prst="rect">
            <a:avLst/>
          </a:prstGeom>
        </p:spPr>
      </p:pic>
      <p:pic>
        <p:nvPicPr>
          <p:cNvPr id="17" name="Image 16" descr="IMG_1497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51495">
            <a:off x="3477100" y="4137013"/>
            <a:ext cx="1800687" cy="24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7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3483" y="234530"/>
            <a:ext cx="8293317" cy="1504424"/>
          </a:xfrm>
        </p:spPr>
        <p:txBody>
          <a:bodyPr/>
          <a:lstStyle/>
          <a:p>
            <a:r>
              <a:rPr lang="fr-FR" sz="4000" b="1" dirty="0" smtClean="0">
                <a:solidFill>
                  <a:srgbClr val="660066"/>
                </a:solidFill>
                <a:latin typeface="Cracked"/>
                <a:cs typeface="Cracked"/>
              </a:rPr>
              <a:t>PRÉPARATION </a:t>
            </a:r>
            <a:br>
              <a:rPr lang="fr-FR" sz="4000" b="1" dirty="0" smtClean="0">
                <a:solidFill>
                  <a:srgbClr val="660066"/>
                </a:solidFill>
                <a:latin typeface="Cracked"/>
                <a:cs typeface="Cracked"/>
              </a:rPr>
            </a:br>
            <a:r>
              <a:rPr lang="fr-FR" sz="4000" b="1" dirty="0" smtClean="0">
                <a:solidFill>
                  <a:srgbClr val="660066"/>
                </a:solidFill>
                <a:latin typeface="Cracked"/>
                <a:cs typeface="Cracked"/>
              </a:rPr>
              <a:t>d’une nuit de la lecture </a:t>
            </a:r>
            <a:endParaRPr lang="fr-FR" sz="4000" b="1" dirty="0">
              <a:solidFill>
                <a:srgbClr val="660066"/>
              </a:solidFill>
              <a:latin typeface="Cracked"/>
              <a:cs typeface="Cracked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34901" y="2342360"/>
            <a:ext cx="7409099" cy="4133274"/>
          </a:xfrm>
        </p:spPr>
        <p:txBody>
          <a:bodyPr>
            <a:normAutofit fontScale="85000" lnSpcReduction="10000"/>
          </a:bodyPr>
          <a:lstStyle/>
          <a:p>
            <a:r>
              <a:rPr lang="fr-FR" b="1" dirty="0" smtClean="0">
                <a:latin typeface="Arial Black"/>
                <a:cs typeface="Arial Black"/>
              </a:rPr>
              <a:t>1- Faire le planning des ateliers :</a:t>
            </a:r>
          </a:p>
          <a:p>
            <a:r>
              <a:rPr lang="fr-FR" dirty="0"/>
              <a:t>	</a:t>
            </a:r>
            <a:r>
              <a:rPr lang="fr-FR" dirty="0" smtClean="0"/>
              <a:t>- ne pas excéder 10 ateliers pour des raisons 			matérielles notamment.</a:t>
            </a:r>
          </a:p>
          <a:p>
            <a:r>
              <a:rPr lang="fr-FR" dirty="0"/>
              <a:t>	</a:t>
            </a:r>
            <a:r>
              <a:rPr lang="fr-FR" dirty="0" smtClean="0"/>
              <a:t>- compter environ 20 minutes par atelier et 5min 			maximum pour la rotation</a:t>
            </a:r>
          </a:p>
          <a:p>
            <a:endParaRPr lang="fr-FR" dirty="0" smtClean="0"/>
          </a:p>
          <a:p>
            <a:r>
              <a:rPr lang="fr-FR" b="1" dirty="0" smtClean="0">
                <a:latin typeface="Arial Black"/>
                <a:cs typeface="Arial Black"/>
              </a:rPr>
              <a:t>2- Prévoir une pause au 2/3 de la soirée </a:t>
            </a:r>
            <a:r>
              <a:rPr lang="fr-FR" dirty="0" smtClean="0"/>
              <a:t>: 	</a:t>
            </a:r>
          </a:p>
          <a:p>
            <a:r>
              <a:rPr lang="fr-FR" dirty="0"/>
              <a:t>	</a:t>
            </a:r>
            <a:r>
              <a:rPr lang="fr-FR" dirty="0" smtClean="0"/>
              <a:t>possibilité de dégustation de tisanes …</a:t>
            </a:r>
          </a:p>
          <a:p>
            <a:endParaRPr lang="fr-FR" dirty="0"/>
          </a:p>
          <a:p>
            <a:r>
              <a:rPr lang="fr-FR" b="1" dirty="0" smtClean="0">
                <a:latin typeface="Arial Black"/>
                <a:cs typeface="Arial Black"/>
              </a:rPr>
              <a:t>3- Prévoir le matériel dans les moindres détails 	</a:t>
            </a:r>
          </a:p>
          <a:p>
            <a:r>
              <a:rPr lang="fr-FR" b="1" dirty="0">
                <a:latin typeface="Arial Black"/>
                <a:cs typeface="Arial Black"/>
              </a:rPr>
              <a:t>	</a:t>
            </a:r>
            <a:r>
              <a:rPr lang="fr-FR" dirty="0" smtClean="0"/>
              <a:t>pour chaque atelier</a:t>
            </a:r>
            <a:r>
              <a:rPr lang="fr-FR" dirty="0"/>
              <a:t> </a:t>
            </a:r>
            <a:r>
              <a:rPr lang="fr-FR" dirty="0" smtClean="0"/>
              <a:t>et un espace séchage si peinture, ou 	expo …)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 rot="1159195">
            <a:off x="6111656" y="504131"/>
            <a:ext cx="2955905" cy="9652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Arial Black"/>
                <a:cs typeface="Arial Black"/>
              </a:rPr>
              <a:t>Côté ENSEIGNANT</a:t>
            </a:r>
            <a:endParaRPr lang="fr-FR" sz="24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5113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05647" y="661875"/>
            <a:ext cx="7381153" cy="5568846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>
                <a:latin typeface="Arial Black"/>
                <a:cs typeface="Arial Black"/>
              </a:rPr>
              <a:t>4</a:t>
            </a:r>
            <a:r>
              <a:rPr lang="fr-FR" dirty="0" smtClean="0">
                <a:latin typeface="Arial Black"/>
                <a:cs typeface="Arial Black"/>
              </a:rPr>
              <a:t>- Constituer des groupes d’élèves </a:t>
            </a:r>
            <a:r>
              <a:rPr lang="fr-FR" dirty="0" smtClean="0"/>
              <a:t>par affinité. </a:t>
            </a:r>
            <a:endParaRPr lang="fr-FR" dirty="0" smtClean="0">
              <a:latin typeface="Arial Black"/>
              <a:cs typeface="Arial Black"/>
            </a:endParaRPr>
          </a:p>
          <a:p>
            <a:endParaRPr lang="fr-FR" dirty="0"/>
          </a:p>
          <a:p>
            <a:r>
              <a:rPr lang="fr-FR" dirty="0">
                <a:latin typeface="Arial Black"/>
                <a:cs typeface="Arial Black"/>
              </a:rPr>
              <a:t>5</a:t>
            </a:r>
            <a:r>
              <a:rPr lang="fr-FR" dirty="0" smtClean="0">
                <a:latin typeface="Arial Black"/>
                <a:cs typeface="Arial Black"/>
              </a:rPr>
              <a:t>- Chaque équipe devra se trouver un NOM</a:t>
            </a:r>
            <a:r>
              <a:rPr lang="fr-FR" dirty="0" smtClean="0"/>
              <a:t>, et 	un signe distinctif (Badge …)</a:t>
            </a:r>
          </a:p>
          <a:p>
            <a:endParaRPr lang="fr-FR" dirty="0"/>
          </a:p>
          <a:p>
            <a:r>
              <a:rPr lang="fr-FR" dirty="0">
                <a:latin typeface="Arial Black"/>
                <a:cs typeface="Arial Black"/>
              </a:rPr>
              <a:t>6</a:t>
            </a:r>
            <a:r>
              <a:rPr lang="fr-FR" dirty="0" smtClean="0">
                <a:latin typeface="Arial Black"/>
                <a:cs typeface="Arial Black"/>
              </a:rPr>
              <a:t>- Préparer les affiches de la soirée.</a:t>
            </a:r>
          </a:p>
          <a:p>
            <a:endParaRPr lang="fr-FR" dirty="0"/>
          </a:p>
          <a:p>
            <a:endParaRPr lang="fr-FR" sz="3200" b="1" dirty="0" smtClean="0">
              <a:solidFill>
                <a:srgbClr val="FF0000"/>
              </a:solidFill>
            </a:endParaRPr>
          </a:p>
          <a:p>
            <a:endParaRPr lang="fr-FR" sz="3200" b="1" dirty="0">
              <a:solidFill>
                <a:srgbClr val="FF0000"/>
              </a:solidFill>
            </a:endParaRPr>
          </a:p>
          <a:p>
            <a:pPr algn="ctr"/>
            <a:r>
              <a:rPr lang="fr-FR" sz="3200" b="1" dirty="0" smtClean="0">
                <a:solidFill>
                  <a:srgbClr val="0000FF"/>
                </a:solidFill>
                <a:latin typeface="Arial Black"/>
                <a:cs typeface="Arial Black"/>
              </a:rPr>
              <a:t>Attention  !!! </a:t>
            </a:r>
          </a:p>
          <a:p>
            <a:pPr algn="ctr"/>
            <a:endParaRPr lang="fr-FR" sz="3200" b="1" dirty="0" smtClean="0">
              <a:solidFill>
                <a:srgbClr val="0000FF"/>
              </a:solidFill>
              <a:latin typeface="Arial Black"/>
              <a:cs typeface="Arial Black"/>
            </a:endParaRPr>
          </a:p>
          <a:p>
            <a:pPr algn="ctr"/>
            <a:endParaRPr lang="fr-FR" sz="3200" b="1" dirty="0">
              <a:solidFill>
                <a:srgbClr val="0000FF"/>
              </a:solidFill>
              <a:latin typeface="Arial Black"/>
              <a:cs typeface="Arial Black"/>
            </a:endParaRPr>
          </a:p>
          <a:p>
            <a:pPr algn="ctr"/>
            <a:r>
              <a:rPr lang="fr-FR" sz="2000" b="1" dirty="0">
                <a:solidFill>
                  <a:srgbClr val="0000FF"/>
                </a:solidFill>
                <a:latin typeface="Arial Black"/>
                <a:cs typeface="Arial Black"/>
              </a:rPr>
              <a:t>L</a:t>
            </a:r>
            <a:r>
              <a:rPr lang="fr-FR" sz="2000" b="1" dirty="0" smtClean="0">
                <a:solidFill>
                  <a:srgbClr val="0000FF"/>
                </a:solidFill>
                <a:latin typeface="Arial Black"/>
                <a:cs typeface="Arial Black"/>
              </a:rPr>
              <a:t>es ateliers ne seront pas présentés aux enfants avant la soirée pour entretenir le suspense …</a:t>
            </a:r>
            <a:r>
              <a:rPr lang="fr-FR" sz="2000" b="1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lang="fr-FR" sz="2000" b="1" dirty="0" smtClean="0">
                <a:solidFill>
                  <a:srgbClr val="0000FF"/>
                </a:solidFill>
                <a:latin typeface="Arial Black"/>
                <a:cs typeface="Arial Black"/>
              </a:rPr>
              <a:t>et la magie de cet événement.</a:t>
            </a:r>
            <a:endParaRPr lang="fr-FR" sz="2000" b="1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91556">
            <a:off x="2188020" y="3806176"/>
            <a:ext cx="857588" cy="85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9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834477" y="-908592"/>
            <a:ext cx="7772400" cy="2639277"/>
          </a:xfrm>
        </p:spPr>
        <p:txBody>
          <a:bodyPr/>
          <a:lstStyle/>
          <a:p>
            <a:pPr algn="r"/>
            <a:r>
              <a:rPr lang="fr-FR" sz="2800" dirty="0" smtClean="0">
                <a:latin typeface="Lucida Handwriting"/>
                <a:cs typeface="Lucida Handwriting"/>
              </a:rPr>
              <a:t>Merci pour votre attention</a:t>
            </a:r>
            <a:r>
              <a:rPr lang="fr-FR" dirty="0" smtClean="0"/>
              <a:t>,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8759" y="1785700"/>
            <a:ext cx="7772400" cy="3123657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fr-FR" dirty="0">
                <a:solidFill>
                  <a:srgbClr val="0000FF"/>
                </a:solidFill>
                <a:latin typeface="Lucida Handwriting"/>
                <a:cs typeface="Lucida Handwriting"/>
              </a:rPr>
              <a:t> </a:t>
            </a:r>
            <a:r>
              <a:rPr lang="fr-FR" dirty="0" smtClean="0">
                <a:latin typeface="Lucida Handwriting"/>
                <a:cs typeface="Lucida Handwriting"/>
              </a:rPr>
              <a:t>et bonne organisation pour cette soirée  …</a:t>
            </a:r>
          </a:p>
          <a:p>
            <a:pPr algn="r"/>
            <a:endParaRPr lang="fr-FR" dirty="0">
              <a:solidFill>
                <a:srgbClr val="0000FF"/>
              </a:solidFill>
              <a:latin typeface="Lucida Handwriting"/>
              <a:cs typeface="Lucida Handwriting"/>
            </a:endParaRPr>
          </a:p>
          <a:p>
            <a:pPr algn="r"/>
            <a:endParaRPr lang="fr-FR" dirty="0" smtClean="0">
              <a:solidFill>
                <a:srgbClr val="0000FF"/>
              </a:solidFill>
              <a:latin typeface="Lucida Handwriting"/>
              <a:cs typeface="Lucida Handwriting"/>
            </a:endParaRPr>
          </a:p>
          <a:p>
            <a:pPr algn="r"/>
            <a:endParaRPr lang="fr-FR" dirty="0">
              <a:solidFill>
                <a:srgbClr val="0000FF"/>
              </a:solidFill>
              <a:latin typeface="Lucida Handwriting"/>
              <a:cs typeface="Lucida Handwriting"/>
            </a:endParaRPr>
          </a:p>
          <a:p>
            <a:pPr algn="r"/>
            <a:endParaRPr lang="fr-FR" dirty="0" smtClean="0">
              <a:solidFill>
                <a:srgbClr val="0000FF"/>
              </a:solidFill>
              <a:latin typeface="Lucida Handwriting"/>
              <a:cs typeface="Lucida Handwriting"/>
            </a:endParaRPr>
          </a:p>
          <a:p>
            <a:pPr algn="r"/>
            <a:endParaRPr lang="fr-FR" dirty="0">
              <a:solidFill>
                <a:srgbClr val="0000FF"/>
              </a:solidFill>
              <a:latin typeface="Lucida Handwriting"/>
              <a:cs typeface="Lucida Handwriting"/>
            </a:endParaRPr>
          </a:p>
          <a:p>
            <a:pPr algn="r"/>
            <a:endParaRPr lang="fr-FR" dirty="0" smtClean="0">
              <a:solidFill>
                <a:srgbClr val="0000FF"/>
              </a:solidFill>
              <a:latin typeface="Lucida Handwriting"/>
              <a:cs typeface="Lucida Handwriting"/>
            </a:endParaRPr>
          </a:p>
          <a:p>
            <a:pPr algn="r"/>
            <a:endParaRPr lang="fr-FR" dirty="0" smtClean="0">
              <a:solidFill>
                <a:srgbClr val="660066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Lucida Handwriting"/>
              <a:cs typeface="Lucida Handwriting"/>
            </a:endParaRPr>
          </a:p>
          <a:p>
            <a:pPr algn="ctr"/>
            <a:endParaRPr lang="fr-FR" sz="1400" b="1" i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+mj-lt"/>
              <a:cs typeface="Lucida Handwriting"/>
            </a:endParaRPr>
          </a:p>
          <a:p>
            <a:pPr algn="ctr"/>
            <a:endParaRPr lang="fr-FR" sz="1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+mj-lt"/>
              <a:cs typeface="Lucida Handwriting"/>
            </a:endParaRPr>
          </a:p>
          <a:p>
            <a:pPr algn="r"/>
            <a:r>
              <a:rPr lang="fr-FR" sz="1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+mj-lt"/>
                <a:cs typeface="Lucida Handwriting"/>
              </a:rPr>
              <a:t>Laëtitia SEVIN – PEMF – École AVEYRON  LYON 1</a:t>
            </a:r>
            <a:r>
              <a:rPr lang="fr-FR" sz="1400" b="1" i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+mj-lt"/>
                <a:cs typeface="Lucida Handwriting"/>
              </a:rPr>
              <a:t>er</a:t>
            </a:r>
            <a:r>
              <a:rPr lang="fr-FR" sz="1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+mj-lt"/>
                <a:cs typeface="Lucida Handwriting"/>
              </a:rPr>
              <a:t> -</a:t>
            </a:r>
          </a:p>
          <a:p>
            <a:pPr algn="r"/>
            <a:r>
              <a:rPr lang="fr-FR" dirty="0" smtClean="0">
                <a:solidFill>
                  <a:srgbClr val="0000FF"/>
                </a:solidFill>
                <a:latin typeface="Lucida Handwriting"/>
                <a:cs typeface="Lucida Handwriting"/>
              </a:rPr>
              <a:t>.</a:t>
            </a:r>
          </a:p>
          <a:p>
            <a:pPr algn="r"/>
            <a:endParaRPr lang="fr-FR" dirty="0">
              <a:solidFill>
                <a:srgbClr val="0000FF"/>
              </a:solidFill>
              <a:latin typeface="Lucida Handwriting"/>
              <a:cs typeface="Lucida Handwriting"/>
            </a:endParaRPr>
          </a:p>
        </p:txBody>
      </p:sp>
      <p:pic>
        <p:nvPicPr>
          <p:cNvPr id="4" name="Image 3" descr="PHOTO-2019-04-08-12-14-14-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98196">
            <a:off x="1042937" y="2652419"/>
            <a:ext cx="2864372" cy="381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1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32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70219" y="-86682"/>
            <a:ext cx="6095040" cy="71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62625"/>
            <a:ext cx="7772400" cy="1269926"/>
          </a:xfrm>
        </p:spPr>
        <p:txBody>
          <a:bodyPr>
            <a:noAutofit/>
          </a:bodyPr>
          <a:lstStyle/>
          <a:p>
            <a:r>
              <a:rPr lang="fr-FR" sz="4000" dirty="0" smtClean="0">
                <a:solidFill>
                  <a:srgbClr val="660066"/>
                </a:solidFill>
                <a:latin typeface="Cracked"/>
                <a:cs typeface="Cracked"/>
              </a:rPr>
              <a:t>Interdisciplinarité :</a:t>
            </a:r>
            <a:br>
              <a:rPr lang="fr-FR" sz="4000" dirty="0" smtClean="0">
                <a:solidFill>
                  <a:srgbClr val="660066"/>
                </a:solidFill>
                <a:latin typeface="Cracked"/>
                <a:cs typeface="Cracked"/>
              </a:rPr>
            </a:br>
            <a:endParaRPr lang="fr-FR" sz="4000" dirty="0">
              <a:solidFill>
                <a:srgbClr val="660066"/>
              </a:solidFill>
              <a:latin typeface="Cracked"/>
              <a:cs typeface="Cracked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27126"/>
            <a:ext cx="7772400" cy="5079701"/>
          </a:xfrm>
        </p:spPr>
        <p:txBody>
          <a:bodyPr>
            <a:normAutofit fontScale="32500" lnSpcReduction="20000"/>
          </a:bodyPr>
          <a:lstStyle/>
          <a:p>
            <a:pPr lvl="1"/>
            <a:r>
              <a:rPr lang="fr-F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Domaines disciplinaires abordés et compétences mises en jeu :</a:t>
            </a:r>
          </a:p>
          <a:p>
            <a:pPr lvl="1"/>
            <a:endParaRPr lang="fr-FR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fr-FR" sz="7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LANGUE ORALE </a:t>
            </a:r>
            <a:r>
              <a:rPr lang="fr-FR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1200150" lvl="2" indent="-285750">
              <a:buFontTx/>
              <a:buChar char="-"/>
            </a:pPr>
            <a:r>
              <a:rPr lang="fr-FR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Exprimer son point de vue, ses sentiments, ses émotions </a:t>
            </a:r>
          </a:p>
          <a:p>
            <a:pPr marL="1200150" lvl="2" indent="-285750">
              <a:buFontTx/>
              <a:buChar char="-"/>
            </a:pPr>
            <a:r>
              <a:rPr lang="fr-FR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Prendre la parole devant les autres, résumer, raconter, décrire, expliciter son raisonnement, …</a:t>
            </a:r>
          </a:p>
          <a:p>
            <a:pPr marL="742950" lvl="1" indent="-285750">
              <a:buFontTx/>
              <a:buChar char="-"/>
            </a:pPr>
            <a:endParaRPr lang="fr-FR" sz="7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fr-FR" sz="7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LECTURE</a:t>
            </a:r>
            <a:r>
              <a:rPr lang="fr-FR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: </a:t>
            </a:r>
          </a:p>
          <a:p>
            <a:pPr marL="1200150" lvl="2" indent="-285750">
              <a:buFontTx/>
              <a:buChar char="-"/>
            </a:pPr>
            <a:r>
              <a:rPr lang="fr-FR" sz="7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fr-FR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ire devant ses camarades un extrait choisi,</a:t>
            </a:r>
          </a:p>
          <a:p>
            <a:pPr marL="1200150" lvl="2" indent="-285750">
              <a:buFontTx/>
              <a:buChar char="-"/>
            </a:pPr>
            <a:r>
              <a:rPr lang="fr-FR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Ecouter une lecture offerte … et   la comprendre.</a:t>
            </a:r>
          </a:p>
          <a:p>
            <a:pPr lvl="1"/>
            <a:endParaRPr lang="fr-FR" sz="7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fr-FR" sz="7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LITTERATURE</a:t>
            </a:r>
            <a:r>
              <a:rPr lang="fr-FR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: </a:t>
            </a:r>
          </a:p>
          <a:p>
            <a:pPr marL="1200150" lvl="2" indent="-285750">
              <a:buFontTx/>
              <a:buChar char="-"/>
            </a:pPr>
            <a:r>
              <a:rPr lang="fr-FR" sz="7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</a:t>
            </a:r>
            <a:r>
              <a:rPr lang="fr-FR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eprendre les ouvrages étudiés en classe pour les présenter à ses pairs, pour les théâtraliser …</a:t>
            </a:r>
          </a:p>
          <a:p>
            <a:pPr lvl="1"/>
            <a:endParaRPr lang="fr-FR" sz="7200" dirty="0"/>
          </a:p>
          <a:p>
            <a:pPr marL="742950" lvl="1" indent="-285750">
              <a:buFontTx/>
              <a:buChar char="-"/>
            </a:pPr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</p:txBody>
      </p:sp>
      <p:pic>
        <p:nvPicPr>
          <p:cNvPr id="4" name="Image 3" descr="PHOTO-2019-04-08-12-14-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153" y="195215"/>
            <a:ext cx="1503023" cy="163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8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434025"/>
            <a:ext cx="7772400" cy="5545878"/>
          </a:xfrm>
        </p:spPr>
        <p:txBody>
          <a:bodyPr/>
          <a:lstStyle/>
          <a:p>
            <a:pPr lvl="1"/>
            <a:r>
              <a:rPr lang="fr-F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   </a:t>
            </a:r>
            <a:r>
              <a:rPr lang="fr-FR" sz="23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ARTS VISUELS : </a:t>
            </a:r>
            <a:endParaRPr lang="fr-FR" sz="23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200150" lvl="2" indent="-285750">
              <a:buFontTx/>
              <a:buChar char="-"/>
            </a:pPr>
            <a:r>
              <a:rPr lang="fr-FR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Appréhender des œuvres</a:t>
            </a:r>
          </a:p>
          <a:p>
            <a:pPr marL="1200150" lvl="2" indent="-285750">
              <a:buFontTx/>
              <a:buChar char="-"/>
            </a:pPr>
            <a:r>
              <a:rPr lang="fr-FR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Utiliser divers supports et outils</a:t>
            </a:r>
          </a:p>
          <a:p>
            <a:pPr marL="1200150" lvl="2" indent="-285750">
              <a:buFontTx/>
              <a:buChar char="-"/>
            </a:pPr>
            <a:endParaRPr lang="fr-F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fr-FR" sz="23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EDUCATION MUSICALE :</a:t>
            </a:r>
          </a:p>
          <a:p>
            <a:pPr marL="1200150" lvl="2" indent="-285750">
              <a:buFontTx/>
              <a:buChar char="-"/>
            </a:pPr>
            <a:r>
              <a:rPr lang="fr-FR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Réinvestir </a:t>
            </a:r>
            <a:r>
              <a:rPr lang="fr-F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 écoutes musicales connues des élèves </a:t>
            </a:r>
          </a:p>
          <a:p>
            <a:pPr marL="1200150" lvl="2" indent="-285750">
              <a:buFontTx/>
              <a:buChar char="-"/>
            </a:pPr>
            <a:r>
              <a:rPr lang="fr-FR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Découvrir de nouvelles œuvres musicales</a:t>
            </a:r>
          </a:p>
          <a:p>
            <a:pPr lvl="1"/>
            <a:endParaRPr lang="fr-F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fr-FR" sz="23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HISTOIRE DES ARTS : </a:t>
            </a:r>
          </a:p>
          <a:p>
            <a:pPr marL="1200150" lvl="2" indent="-285750">
              <a:buFontTx/>
              <a:buChar char="-"/>
            </a:pPr>
            <a:r>
              <a:rPr lang="fr-FR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Faire des liens avec les œuvres présentées et étudiées en classe.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-    …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</p:txBody>
      </p:sp>
      <p:pic>
        <p:nvPicPr>
          <p:cNvPr id="5" name="Image 4" descr="IMG_15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4323">
            <a:off x="5633600" y="4556988"/>
            <a:ext cx="2555691" cy="1916768"/>
          </a:xfrm>
          <a:prstGeom prst="rect">
            <a:avLst/>
          </a:prstGeom>
        </p:spPr>
      </p:pic>
      <p:pic>
        <p:nvPicPr>
          <p:cNvPr id="6" name="Image 5" descr="IMG_150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48097">
            <a:off x="1458335" y="4445661"/>
            <a:ext cx="2652054" cy="198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890723" y="987346"/>
            <a:ext cx="5064368" cy="726501"/>
          </a:xfrm>
        </p:spPr>
        <p:txBody>
          <a:bodyPr/>
          <a:lstStyle/>
          <a:p>
            <a:pPr algn="r"/>
            <a:r>
              <a:rPr lang="fr-FR" sz="4000" dirty="0" smtClean="0">
                <a:solidFill>
                  <a:srgbClr val="660066"/>
                </a:solidFill>
                <a:latin typeface="Cracked"/>
                <a:cs typeface="Cracked"/>
              </a:rPr>
              <a:t>L’ORGANISATION : </a:t>
            </a:r>
            <a:br>
              <a:rPr lang="fr-FR" sz="4000" dirty="0" smtClean="0">
                <a:solidFill>
                  <a:srgbClr val="660066"/>
                </a:solidFill>
                <a:latin typeface="Cracked"/>
                <a:cs typeface="Cracked"/>
              </a:rPr>
            </a:br>
            <a:r>
              <a:rPr lang="fr-FR" sz="4000" dirty="0" smtClean="0">
                <a:solidFill>
                  <a:srgbClr val="660066"/>
                </a:solidFill>
                <a:latin typeface="Cracked"/>
                <a:cs typeface="Cracked"/>
              </a:rPr>
              <a:t>quelques </a:t>
            </a:r>
            <a:r>
              <a:rPr lang="fr-FR" sz="4000" dirty="0">
                <a:solidFill>
                  <a:srgbClr val="660066"/>
                </a:solidFill>
                <a:latin typeface="Cracked"/>
                <a:cs typeface="Cracked"/>
              </a:rPr>
              <a:t>conseils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233165" y="1877112"/>
            <a:ext cx="4901115" cy="2163171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>1- Choisir le LIEU et la DATE.</a:t>
            </a:r>
          </a:p>
          <a:p>
            <a:endParaRPr lang="fr-FR" sz="2800" b="1" dirty="0"/>
          </a:p>
          <a:p>
            <a:r>
              <a:rPr lang="fr-FR" sz="2800" b="1" dirty="0" smtClean="0"/>
              <a:t>2- Déterminer les acteurs.</a:t>
            </a:r>
          </a:p>
          <a:p>
            <a:endParaRPr lang="fr-FR" sz="2800" b="1" dirty="0"/>
          </a:p>
          <a:p>
            <a:r>
              <a:rPr lang="fr-FR" sz="2800" b="1" dirty="0" smtClean="0"/>
              <a:t>3- Motiver les élèves : </a:t>
            </a:r>
            <a:r>
              <a:rPr lang="fr-FR" sz="1800" dirty="0" smtClean="0"/>
              <a:t>chasse aux indices</a:t>
            </a:r>
          </a:p>
          <a:p>
            <a:endParaRPr lang="fr-FR" sz="2800" b="1" dirty="0"/>
          </a:p>
          <a:p>
            <a:r>
              <a:rPr lang="fr-FR" sz="2800" b="1" dirty="0"/>
              <a:t>4</a:t>
            </a:r>
            <a:r>
              <a:rPr lang="fr-FR" sz="2800" b="1" dirty="0" smtClean="0"/>
              <a:t>- INFO Parents – INFO Élèves.</a:t>
            </a:r>
          </a:p>
          <a:p>
            <a:endParaRPr lang="fr-FR" sz="2800" b="1" dirty="0" smtClean="0"/>
          </a:p>
          <a:p>
            <a:r>
              <a:rPr lang="fr-FR" sz="2800" b="1" dirty="0" smtClean="0"/>
              <a:t>5- Ateliers possibles</a:t>
            </a:r>
            <a:endParaRPr lang="fr-FR" sz="2800" b="1" dirty="0"/>
          </a:p>
        </p:txBody>
      </p:sp>
      <p:pic>
        <p:nvPicPr>
          <p:cNvPr id="10" name="Espace réservé pour une image  9" descr="PHOTO-2019-04-08-12-14-13-2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32774">
            <a:off x="499152" y="520145"/>
            <a:ext cx="3278802" cy="2387403"/>
          </a:xfrm>
        </p:spPr>
      </p:pic>
      <p:pic>
        <p:nvPicPr>
          <p:cNvPr id="16" name="Espace réservé pour une image  15" descr="PHOTO-2019-04-08-12-14-13-8.jpg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14351">
            <a:off x="784537" y="3803674"/>
            <a:ext cx="3323617" cy="2420034"/>
          </a:xfrm>
        </p:spPr>
      </p:pic>
    </p:spTree>
    <p:extLst>
      <p:ext uri="{BB962C8B-B14F-4D97-AF65-F5344CB8AC3E}">
        <p14:creationId xmlns:p14="http://schemas.microsoft.com/office/powerpoint/2010/main" val="80587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6169" y="234911"/>
            <a:ext cx="8620847" cy="868362"/>
          </a:xfrm>
        </p:spPr>
        <p:txBody>
          <a:bodyPr/>
          <a:lstStyle/>
          <a:p>
            <a:pPr algn="l"/>
            <a:r>
              <a:rPr lang="fr-FR" sz="4000" b="1" dirty="0" smtClean="0">
                <a:solidFill>
                  <a:srgbClr val="660066"/>
                </a:solidFill>
                <a:latin typeface="Cracked"/>
                <a:cs typeface="Cracked"/>
              </a:rPr>
              <a:t>LIEU, DATE, HORAIRE :</a:t>
            </a:r>
            <a:endParaRPr lang="fr-FR" sz="4000" b="1" dirty="0">
              <a:solidFill>
                <a:srgbClr val="660066"/>
              </a:solidFill>
              <a:latin typeface="Cracked"/>
              <a:cs typeface="Cracke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170" y="1574142"/>
            <a:ext cx="8531418" cy="4633164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Veiller à s’emparer d’un lieu facilement accessible où les temps de déplacement entre chaque atelier n’excède pas 5min (BCD, salles de classes, salle de motricité, hall d’école …)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Veiller à positionner une date en s’assurant que la nuit tombe relativement vite pour plonger plus facilement les lecteurs dans les ateliers : les </a:t>
            </a:r>
            <a:r>
              <a:rPr lang="fr-FR" dirty="0">
                <a:solidFill>
                  <a:srgbClr val="000000"/>
                </a:solidFill>
              </a:rPr>
              <a:t>mois de mars - avril par </a:t>
            </a:r>
            <a:r>
              <a:rPr lang="fr-FR" dirty="0" smtClean="0">
                <a:solidFill>
                  <a:srgbClr val="000000"/>
                </a:solidFill>
              </a:rPr>
              <a:t>exemple. 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Veiller à ne jamais allumer les plafonniers des lieux d’ateliers =&gt; les lumières tamisées par excellence encouragent les élèves à rentrer dans la tâche.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Tous les cycles peuvent participer à une nuit de la lecture, il suffit d’adapter les horaires et les ateliers en fonction des niveaux. L’horaire idéal pour débuter une nuit de la lecture est 20h00 (Cycle 2 et 3) ou 18h00 (Cycle 1)</a:t>
            </a:r>
          </a:p>
        </p:txBody>
      </p:sp>
    </p:spTree>
    <p:extLst>
      <p:ext uri="{BB962C8B-B14F-4D97-AF65-F5344CB8AC3E}">
        <p14:creationId xmlns:p14="http://schemas.microsoft.com/office/powerpoint/2010/main" val="15332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520" y="69057"/>
            <a:ext cx="7313613" cy="868362"/>
          </a:xfrm>
        </p:spPr>
        <p:txBody>
          <a:bodyPr/>
          <a:lstStyle/>
          <a:p>
            <a:pPr algn="l"/>
            <a:r>
              <a:rPr lang="fr-FR" sz="4000" b="1" dirty="0" smtClean="0">
                <a:solidFill>
                  <a:srgbClr val="660066"/>
                </a:solidFill>
                <a:latin typeface="Cracked"/>
                <a:cs typeface="Cracked"/>
              </a:rPr>
              <a:t>LES ACTEURS</a:t>
            </a:r>
            <a:endParaRPr lang="fr-FR" sz="4000" b="1" dirty="0">
              <a:solidFill>
                <a:srgbClr val="660066"/>
              </a:solidFill>
              <a:latin typeface="Cracked"/>
              <a:cs typeface="Cracke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8750" y="1806693"/>
            <a:ext cx="7313613" cy="3613520"/>
          </a:xfrm>
        </p:spPr>
        <p:txBody>
          <a:bodyPr>
            <a:normAutofit/>
          </a:bodyPr>
          <a:lstStyle/>
          <a:p>
            <a:r>
              <a:rPr lang="fr-FR" dirty="0"/>
              <a:t>Enseignants dont des stagiaires (PES), </a:t>
            </a:r>
            <a:endParaRPr lang="fr-FR" dirty="0" smtClean="0"/>
          </a:p>
          <a:p>
            <a:r>
              <a:rPr lang="fr-FR" dirty="0" smtClean="0"/>
              <a:t>Professeurs </a:t>
            </a:r>
            <a:r>
              <a:rPr lang="fr-FR" dirty="0"/>
              <a:t>de l’ESPE, </a:t>
            </a:r>
            <a:endParaRPr lang="fr-FR" dirty="0" smtClean="0"/>
          </a:p>
          <a:p>
            <a:r>
              <a:rPr lang="fr-FR" dirty="0" smtClean="0"/>
              <a:t>Animateur </a:t>
            </a:r>
            <a:r>
              <a:rPr lang="fr-FR" dirty="0"/>
              <a:t>de l’ALAÉ de l’école, </a:t>
            </a:r>
            <a:endParaRPr lang="fr-FR" dirty="0" smtClean="0"/>
          </a:p>
          <a:p>
            <a:r>
              <a:rPr lang="fr-FR" dirty="0" smtClean="0"/>
              <a:t>ATSEM </a:t>
            </a:r>
            <a:r>
              <a:rPr lang="fr-FR" dirty="0"/>
              <a:t>si le cycle 1 est engagé</a:t>
            </a:r>
          </a:p>
          <a:p>
            <a:r>
              <a:rPr lang="fr-FR" dirty="0" smtClean="0"/>
              <a:t>Auteur et/ou un illustrateur peuvent être invités en fonction du travail effectué dans les classes.</a:t>
            </a:r>
            <a:endParaRPr lang="fr-FR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479556" y="937419"/>
            <a:ext cx="851688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/>
              <a:t>Encourager la diversité des acteurs en proposant à différents partenaires de l’école : </a:t>
            </a:r>
          </a:p>
          <a:p>
            <a:pPr algn="ctr"/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479556" y="5420213"/>
            <a:ext cx="83022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	Il est important de laisser les parents en dehors de cette organisation pour que chaque élève puisse vivre cette nuit avec ses camarades et ses enseignants =&gt; un moment privilégié qui renforcera le climat de classe.</a:t>
            </a:r>
            <a:endParaRPr lang="fr-FR" dirty="0"/>
          </a:p>
        </p:txBody>
      </p:sp>
      <p:pic>
        <p:nvPicPr>
          <p:cNvPr id="7" name="Image 6" descr="PHOTO-2019-04-08-12-14-13-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955" y="2137747"/>
            <a:ext cx="2998355" cy="224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1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062" y="431305"/>
            <a:ext cx="8421870" cy="1859280"/>
          </a:xfrm>
        </p:spPr>
        <p:txBody>
          <a:bodyPr/>
          <a:lstStyle/>
          <a:p>
            <a:r>
              <a:rPr lang="fr-FR" sz="4000" b="1" dirty="0" smtClean="0">
                <a:solidFill>
                  <a:srgbClr val="660066"/>
                </a:solidFill>
                <a:latin typeface="Cracked"/>
                <a:cs typeface="Cracked"/>
              </a:rPr>
              <a:t>Une CHASSE AUX INDICES </a:t>
            </a:r>
            <a:br>
              <a:rPr lang="fr-FR" sz="4000" b="1" dirty="0" smtClean="0">
                <a:solidFill>
                  <a:srgbClr val="660066"/>
                </a:solidFill>
                <a:latin typeface="Cracked"/>
                <a:cs typeface="Cracked"/>
              </a:rPr>
            </a:br>
            <a:r>
              <a:rPr lang="fr-FR" sz="4000" b="1" dirty="0" smtClean="0">
                <a:solidFill>
                  <a:srgbClr val="660066"/>
                </a:solidFill>
                <a:latin typeface="Cracked"/>
                <a:cs typeface="Cracked"/>
              </a:rPr>
              <a:t>pour engager les élèves dans cet événement</a:t>
            </a:r>
            <a:br>
              <a:rPr lang="fr-FR" sz="4000" b="1" dirty="0" smtClean="0">
                <a:solidFill>
                  <a:srgbClr val="660066"/>
                </a:solidFill>
                <a:latin typeface="Cracked"/>
                <a:cs typeface="Cracked"/>
              </a:rPr>
            </a:br>
            <a:endParaRPr lang="fr-FR" sz="4000" b="1" dirty="0">
              <a:solidFill>
                <a:srgbClr val="660066"/>
              </a:solidFill>
              <a:latin typeface="Cracked"/>
              <a:cs typeface="Cracke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062" y="1941017"/>
            <a:ext cx="7313613" cy="4056062"/>
          </a:xfrm>
        </p:spPr>
        <p:txBody>
          <a:bodyPr>
            <a:normAutofit/>
          </a:bodyPr>
          <a:lstStyle/>
          <a:p>
            <a:r>
              <a:rPr lang="fr-FR" dirty="0" smtClean="0"/>
              <a:t>Il s’agit de ne pas tout dévoiler aux enfants et encore moins l’organisation de la soirée, la date et le lieu. Ils le découvriront progressivement.</a:t>
            </a:r>
          </a:p>
          <a:p>
            <a:r>
              <a:rPr lang="fr-FR" dirty="0" smtClean="0"/>
              <a:t>Cette chasse aux indices se déroule 1 mois avant la date précise. Durant 1 semaine, chaque soir, les élèves repartent avec une énigme à résoudre à la maison avec ou non l’aide des parents.</a:t>
            </a:r>
          </a:p>
          <a:p>
            <a:r>
              <a:rPr lang="fr-FR" dirty="0" smtClean="0"/>
              <a:t>La correction de chaque indice a lieu </a:t>
            </a:r>
            <a:r>
              <a:rPr lang="fr-FR" dirty="0" smtClean="0"/>
              <a:t>le </a:t>
            </a:r>
            <a:r>
              <a:rPr lang="fr-FR" dirty="0" smtClean="0"/>
              <a:t>lendemain matin en classe.</a:t>
            </a:r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5772" y="5421451"/>
            <a:ext cx="1753435" cy="115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3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e41921feccfe43565cba86843605bda2dd9b830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Encrier">
  <a:themeElements>
    <a:clrScheme name="Encrier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Encrier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Encrier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Encrier.thmx</Template>
  <TotalTime>657</TotalTime>
  <Words>1104</Words>
  <Application>Microsoft Office PowerPoint</Application>
  <PresentationFormat>Affichage à l'écran (4:3)</PresentationFormat>
  <Paragraphs>174</Paragraphs>
  <Slides>28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40" baseType="lpstr">
      <vt:lpstr>Apple Chancery</vt:lpstr>
      <vt:lpstr>Arial</vt:lpstr>
      <vt:lpstr>Arial Black</vt:lpstr>
      <vt:lpstr>Baskerville</vt:lpstr>
      <vt:lpstr>Calibri</vt:lpstr>
      <vt:lpstr>Cracked</vt:lpstr>
      <vt:lpstr>Goudy Old Style</vt:lpstr>
      <vt:lpstr>Impact</vt:lpstr>
      <vt:lpstr>Lucida Handwriting</vt:lpstr>
      <vt:lpstr>Rockwell</vt:lpstr>
      <vt:lpstr>Encrier</vt:lpstr>
      <vt:lpstr>Document</vt:lpstr>
      <vt:lpstr>La NUIT de la LECTURE.  </vt:lpstr>
      <vt:lpstr>         Un projet interdisciplinaire OBJECTIFS </vt:lpstr>
      <vt:lpstr>Présentation PowerPoint</vt:lpstr>
      <vt:lpstr>Interdisciplinarité : </vt:lpstr>
      <vt:lpstr>Présentation PowerPoint</vt:lpstr>
      <vt:lpstr>L’ORGANISATION :  quelques conseils</vt:lpstr>
      <vt:lpstr>LIEU, DATE, HORAIRE :</vt:lpstr>
      <vt:lpstr>LES ACTEURS</vt:lpstr>
      <vt:lpstr>Une CHASSE AUX INDICES  pour engager les élèves dans cet événement </vt:lpstr>
      <vt:lpstr>ENIGME 1</vt:lpstr>
      <vt:lpstr>ENIGME 2</vt:lpstr>
      <vt:lpstr>ENIGME 3</vt:lpstr>
      <vt:lpstr>ENIGME 4</vt:lpstr>
      <vt:lpstr> AUTORISATION PARENTALE</vt:lpstr>
      <vt:lpstr>Présentation PowerPoint</vt:lpstr>
      <vt:lpstr>LES ATELIERS POSSIBLES .  .  .</vt:lpstr>
      <vt:lpstr>…</vt:lpstr>
      <vt:lpstr>Présentation PowerPoint</vt:lpstr>
      <vt:lpstr>« COUP DE CŒUR »</vt:lpstr>
      <vt:lpstr>« LECTURE OFFERTE »</vt:lpstr>
      <vt:lpstr>« ART-PUZZLE  et Acrostiche</vt:lpstr>
      <vt:lpstr>« LA MAIN DANS LE SAC »</vt:lpstr>
      <vt:lpstr>« PLACE A L’ARTISTE »</vt:lpstr>
      <vt:lpstr>« GRAINE D’ILLUSTRATEUR »</vt:lpstr>
      <vt:lpstr>« GRAINE D’ÉLECTEUR »</vt:lpstr>
      <vt:lpstr>PRÉPARATION  d’une nuit de la lecture </vt:lpstr>
      <vt:lpstr>Présentation PowerPoint</vt:lpstr>
      <vt:lpstr>Merci pour votre attention,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NUIT       de la LECTURE.</dc:title>
  <dc:creator>Laetitia Sevin</dc:creator>
  <cp:lastModifiedBy>alice.chareyron@ac-lyon.fr</cp:lastModifiedBy>
  <cp:revision>50</cp:revision>
  <dcterms:created xsi:type="dcterms:W3CDTF">2019-04-07T07:26:57Z</dcterms:created>
  <dcterms:modified xsi:type="dcterms:W3CDTF">2019-04-12T09:32:45Z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